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5"/>
  </p:notesMasterIdLst>
  <p:handoutMasterIdLst>
    <p:handoutMasterId r:id="rId26"/>
  </p:handoutMasterIdLst>
  <p:sldIdLst>
    <p:sldId id="303" r:id="rId2"/>
    <p:sldId id="266" r:id="rId3"/>
    <p:sldId id="299" r:id="rId4"/>
    <p:sldId id="300" r:id="rId5"/>
    <p:sldId id="302" r:id="rId6"/>
    <p:sldId id="307" r:id="rId7"/>
    <p:sldId id="286" r:id="rId8"/>
    <p:sldId id="310" r:id="rId9"/>
    <p:sldId id="311" r:id="rId10"/>
    <p:sldId id="312" r:id="rId11"/>
    <p:sldId id="313" r:id="rId12"/>
    <p:sldId id="314" r:id="rId13"/>
    <p:sldId id="323" r:id="rId14"/>
    <p:sldId id="322" r:id="rId15"/>
    <p:sldId id="324" r:id="rId16"/>
    <p:sldId id="319" r:id="rId17"/>
    <p:sldId id="279" r:id="rId18"/>
    <p:sldId id="280" r:id="rId19"/>
    <p:sldId id="282" r:id="rId20"/>
    <p:sldId id="283" r:id="rId21"/>
    <p:sldId id="292" r:id="rId22"/>
    <p:sldId id="296" r:id="rId23"/>
    <p:sldId id="304" r:id="rId24"/>
  </p:sldIdLst>
  <p:sldSz cx="9144000" cy="6858000" type="screen4x3"/>
  <p:notesSz cx="6761163" cy="99425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2EB"/>
          </a:solidFill>
        </a:fill>
      </a:tcStyle>
    </a:wholeTbl>
    <a:band2H>
      <a:tcTxStyle/>
      <a:tcStyle>
        <a:tcBdr/>
        <a:fill>
          <a:solidFill>
            <a:srgbClr val="E8EAF5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F7CF"/>
          </a:solidFill>
        </a:fill>
      </a:tcStyle>
    </a:wholeTbl>
    <a:band2H>
      <a:tcTxStyle/>
      <a:tcStyle>
        <a:tcBdr/>
        <a:fill>
          <a:solidFill>
            <a:srgbClr val="F0FB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ACDCB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07" cy="497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112" y="1"/>
            <a:ext cx="2930507" cy="4978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2ADD7-E373-4A26-8ADB-C6DC1422DF9A}" type="datetimeFigureOut">
              <a:rPr lang="en-US" smtClean="0"/>
              <a:pPr/>
              <a:t>6/13/2018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118"/>
            <a:ext cx="2930507" cy="497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112" y="9443118"/>
            <a:ext cx="2930507" cy="4978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C28F1-5AD3-48C7-9799-D5738013A9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785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/>
          </p:nvPr>
        </p:nvSpPr>
        <p:spPr>
          <a:xfrm>
            <a:off x="895350" y="744538"/>
            <a:ext cx="4970463" cy="3729037"/>
          </a:xfrm>
          <a:prstGeom prst="rect">
            <a:avLst/>
          </a:prstGeom>
        </p:spPr>
        <p:txBody>
          <a:bodyPr lIns="97329" tIns="48664" rIns="97329" bIns="48664"/>
          <a:lstStyle/>
          <a:p>
            <a:endParaRPr/>
          </a:p>
        </p:txBody>
      </p:sp>
      <p:sp>
        <p:nvSpPr>
          <p:cNvPr id="286" name="Shape 286"/>
          <p:cNvSpPr>
            <a:spLocks noGrp="1"/>
          </p:cNvSpPr>
          <p:nvPr>
            <p:ph type="body" sz="quarter" idx="1"/>
          </p:nvPr>
        </p:nvSpPr>
        <p:spPr>
          <a:xfrm>
            <a:off x="901489" y="4722694"/>
            <a:ext cx="4958186" cy="4474131"/>
          </a:xfrm>
          <a:prstGeom prst="rect">
            <a:avLst/>
          </a:prstGeom>
        </p:spPr>
        <p:txBody>
          <a:bodyPr lIns="97329" tIns="48664" rIns="97329" bIns="4866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40487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29184" y="9443349"/>
            <a:ext cx="2930450" cy="497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3344B7-B42E-4D8F-B166-1BD9C825179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29184" y="9443349"/>
            <a:ext cx="2930450" cy="497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B8DC67-A9C9-4CD0-AAFC-357940B4EC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9CB88-5E1A-4FAC-892A-60949ACB1F6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0"/>
          <p:cNvGrpSpPr/>
          <p:nvPr/>
        </p:nvGrpSpPr>
        <p:grpSpPr>
          <a:xfrm>
            <a:off x="0" y="0"/>
            <a:ext cx="9144000" cy="1000125"/>
            <a:chOff x="0" y="0"/>
            <a:chExt cx="9144000" cy="1000125"/>
          </a:xfrm>
        </p:grpSpPr>
        <p:sp>
          <p:nvSpPr>
            <p:cNvPr id="288" name="Shape 288"/>
            <p:cNvSpPr/>
            <p:nvPr/>
          </p:nvSpPr>
          <p:spPr>
            <a:xfrm>
              <a:off x="0" y="0"/>
              <a:ext cx="9144000" cy="1000125"/>
            </a:xfrm>
            <a:prstGeom prst="rect">
              <a:avLst/>
            </a:prstGeom>
            <a:solidFill>
              <a:srgbClr val="FFB3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z="2800" b="1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0" y="110991"/>
              <a:ext cx="9144000" cy="889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 algn="ctr">
                <a:defRPr sz="2800" b="1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r>
                <a:t>MID DAY MEAL SCHEME </a:t>
              </a:r>
            </a:p>
            <a:p>
              <a:pPr algn="ctr">
                <a:defRPr sz="2800" b="1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defRPr>
              </a:pPr>
              <a:r>
                <a:t>KARNATAKA</a:t>
              </a:r>
            </a:p>
          </p:txBody>
        </p:sp>
      </p:grpSp>
      <p:sp>
        <p:nvSpPr>
          <p:cNvPr id="291" name="Shape 291"/>
          <p:cNvSpPr/>
          <p:nvPr/>
        </p:nvSpPr>
        <p:spPr>
          <a:xfrm>
            <a:off x="-152400" y="5516880"/>
            <a:ext cx="9144000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 b="1">
                <a:solidFill>
                  <a:srgbClr val="212745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3600" dirty="0"/>
              <a:t>Annual Work Plan &amp; Budget </a:t>
            </a:r>
            <a:r>
              <a:rPr sz="3600" dirty="0" smtClean="0"/>
              <a:t>201</a:t>
            </a:r>
            <a:r>
              <a:rPr lang="en-IN" sz="3600" dirty="0" smtClean="0"/>
              <a:t>8</a:t>
            </a:r>
            <a:r>
              <a:rPr sz="3600" dirty="0" smtClean="0"/>
              <a:t>-1</a:t>
            </a:r>
            <a:r>
              <a:rPr lang="en-IN" sz="3600" dirty="0" smtClean="0"/>
              <a:t>9</a:t>
            </a:r>
            <a:endParaRPr sz="3600" dirty="0"/>
          </a:p>
          <a:p>
            <a:pPr algn="ctr">
              <a:defRPr sz="2400" b="1">
                <a:solidFill>
                  <a:srgbClr val="212745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 </a:t>
            </a:r>
            <a:r>
              <a:rPr lang="en-IN" dirty="0" smtClean="0"/>
              <a:t>Place: </a:t>
            </a:r>
            <a:r>
              <a:rPr lang="en-IN" dirty="0" err="1" smtClean="0"/>
              <a:t>Shastri</a:t>
            </a:r>
            <a:r>
              <a:rPr lang="en-IN" dirty="0" smtClean="0"/>
              <a:t> </a:t>
            </a:r>
            <a:r>
              <a:rPr lang="en-IN" dirty="0" err="1" smtClean="0"/>
              <a:t>Bhavan</a:t>
            </a:r>
            <a:r>
              <a:rPr lang="en-IN" dirty="0" smtClean="0"/>
              <a:t>                                      Date: </a:t>
            </a:r>
            <a:r>
              <a:rPr lang="en-IN" dirty="0" smtClean="0"/>
              <a:t>15.06.2018</a:t>
            </a:r>
            <a:endParaRPr lang="en-IN" dirty="0" smtClean="0"/>
          </a:p>
          <a:p>
            <a:pPr>
              <a:defRPr sz="2400" b="1">
                <a:solidFill>
                  <a:srgbClr val="212745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lang="en-IN" dirty="0" smtClean="0"/>
              <a:t>                      New Delhi</a:t>
            </a:r>
            <a:endParaRPr dirty="0"/>
          </a:p>
        </p:txBody>
      </p:sp>
      <p:pic>
        <p:nvPicPr>
          <p:cNvPr id="6" name="image30.jpeg" descr="D:\2016-17\AWP&amp;B 17-18 jd copy\picks\DSC_01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552" y="1371600"/>
            <a:ext cx="7920880" cy="4038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381892" y="1491801"/>
            <a:ext cx="3961508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5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SDMC  and Mothers Committee are actively involved in MDM.</a:t>
            </a:r>
          </a:p>
          <a:p>
            <a:pPr algn="ctr">
              <a:spcBef>
                <a:spcPts val="4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 dirty="0"/>
          </a:p>
          <a:p>
            <a:pPr marL="469900" indent="-469900" algn="ctr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lang="en-US" dirty="0" smtClean="0"/>
          </a:p>
          <a:p>
            <a:pPr marL="469900" indent="-469900" algn="ctr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 dirty="0"/>
          </a:p>
        </p:txBody>
      </p:sp>
      <p:grpSp>
        <p:nvGrpSpPr>
          <p:cNvPr id="631" name="Group 631"/>
          <p:cNvGrpSpPr/>
          <p:nvPr/>
        </p:nvGrpSpPr>
        <p:grpSpPr>
          <a:xfrm>
            <a:off x="0" y="0"/>
            <a:ext cx="9144000" cy="504826"/>
            <a:chOff x="0" y="0"/>
            <a:chExt cx="9144000" cy="504825"/>
          </a:xfrm>
        </p:grpSpPr>
        <p:sp>
          <p:nvSpPr>
            <p:cNvPr id="629" name="Shape 629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0" y="22091"/>
              <a:ext cx="9144000" cy="48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Best</a:t>
              </a:r>
              <a:r>
                <a:rPr sz="2000"/>
                <a:t> </a:t>
              </a:r>
              <a:r>
                <a:t>Practices                                                    …….Contd</a:t>
              </a:r>
            </a:p>
          </p:txBody>
        </p:sp>
      </p:grpSp>
      <p:pic>
        <p:nvPicPr>
          <p:cNvPr id="3076" name="Picture 19" descr="C:\Users\hp\AppData\Local\Microsoft\Windows\Temporary Internet Files\Content.Word\IMG-20180518-WA0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6" descr="C:\Users\hp\AppData\Local\Microsoft\Windows\Temporary Internet Files\Content.Word\IMG-20180519-WA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76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87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323528" y="838201"/>
            <a:ext cx="8439472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5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smtClean="0"/>
              <a:t>Dining </a:t>
            </a:r>
            <a:r>
              <a:rPr dirty="0"/>
              <a:t>halls are constructed with the help of </a:t>
            </a:r>
            <a:r>
              <a:rPr/>
              <a:t>elected </a:t>
            </a:r>
            <a:r>
              <a:rPr smtClean="0"/>
              <a:t>representatives/</a:t>
            </a:r>
            <a:r>
              <a:rPr lang="en-US" dirty="0" smtClean="0"/>
              <a:t>NGO/</a:t>
            </a:r>
            <a:r>
              <a:rPr smtClean="0"/>
              <a:t>C</a:t>
            </a:r>
            <a:r>
              <a:rPr lang="en-US" dirty="0" err="1" smtClean="0"/>
              <a:t>orporates</a:t>
            </a:r>
            <a:r>
              <a:rPr smtClean="0"/>
              <a:t>/Community</a:t>
            </a:r>
            <a:r>
              <a:rPr dirty="0"/>
              <a:t>.</a:t>
            </a:r>
          </a:p>
          <a:p>
            <a:pPr marL="469900" indent="-469900" algn="just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 dirty="0"/>
          </a:p>
          <a:p>
            <a:pPr marL="469900" indent="-469900" algn="just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 dirty="0"/>
          </a:p>
        </p:txBody>
      </p:sp>
      <p:grpSp>
        <p:nvGrpSpPr>
          <p:cNvPr id="640" name="Group 640"/>
          <p:cNvGrpSpPr/>
          <p:nvPr/>
        </p:nvGrpSpPr>
        <p:grpSpPr>
          <a:xfrm>
            <a:off x="0" y="0"/>
            <a:ext cx="9144000" cy="504826"/>
            <a:chOff x="0" y="0"/>
            <a:chExt cx="9144000" cy="504825"/>
          </a:xfrm>
        </p:grpSpPr>
        <p:sp>
          <p:nvSpPr>
            <p:cNvPr id="638" name="Shape 638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0" y="22091"/>
              <a:ext cx="9144000" cy="48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Best</a:t>
              </a:r>
              <a:r>
                <a:rPr sz="2000"/>
                <a:t> </a:t>
              </a:r>
              <a:r>
                <a:t>Practices                                                    …….Contd</a:t>
              </a:r>
            </a:p>
          </p:txBody>
        </p:sp>
      </p:grp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8001000" cy="422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39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304800" y="990600"/>
            <a:ext cx="4067944" cy="4347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spcBef>
                <a:spcPts val="5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 lang="en-US" dirty="0" smtClean="0"/>
          </a:p>
          <a:p>
            <a:pPr algn="just">
              <a:spcBef>
                <a:spcPts val="5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 lang="en-US" dirty="0" smtClean="0"/>
          </a:p>
          <a:p>
            <a:pPr algn="just">
              <a:spcBef>
                <a:spcPts val="5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Total 66 NGOs are involved in 14 Districts supplying food to 709058 Children of 5523 Schools.</a:t>
            </a:r>
          </a:p>
          <a:p>
            <a:pPr algn="just">
              <a:spcBef>
                <a:spcPts val="5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 The NGOs namely </a:t>
            </a:r>
            <a:r>
              <a:rPr lang="en-US" dirty="0" err="1" smtClean="0"/>
              <a:t>Akshaya</a:t>
            </a:r>
            <a:r>
              <a:rPr lang="en-US" dirty="0" smtClean="0"/>
              <a:t> </a:t>
            </a:r>
            <a:r>
              <a:rPr lang="en-US" dirty="0" err="1" smtClean="0"/>
              <a:t>Patra</a:t>
            </a:r>
            <a:r>
              <a:rPr lang="en-US" dirty="0" smtClean="0"/>
              <a:t>, </a:t>
            </a:r>
            <a:r>
              <a:rPr lang="en-US" dirty="0" err="1" smtClean="0"/>
              <a:t>Adamyachetana</a:t>
            </a:r>
            <a:r>
              <a:rPr lang="en-US" dirty="0" smtClean="0"/>
              <a:t>, Guru </a:t>
            </a:r>
            <a:r>
              <a:rPr lang="en-US" dirty="0" err="1" smtClean="0"/>
              <a:t>Shanteshwara</a:t>
            </a:r>
            <a:r>
              <a:rPr lang="en-US" dirty="0" smtClean="0"/>
              <a:t> , </a:t>
            </a:r>
            <a:r>
              <a:rPr lang="en-US" dirty="0" err="1" smtClean="0"/>
              <a:t>Samvruddi</a:t>
            </a:r>
            <a:r>
              <a:rPr lang="en-US" dirty="0" smtClean="0"/>
              <a:t> and JSS are covering more than 20000 Children. </a:t>
            </a:r>
            <a:endParaRPr dirty="0"/>
          </a:p>
        </p:txBody>
      </p:sp>
      <p:grpSp>
        <p:nvGrpSpPr>
          <p:cNvPr id="2" name="Group 640"/>
          <p:cNvGrpSpPr/>
          <p:nvPr/>
        </p:nvGrpSpPr>
        <p:grpSpPr>
          <a:xfrm>
            <a:off x="0" y="0"/>
            <a:ext cx="9144000" cy="504826"/>
            <a:chOff x="0" y="0"/>
            <a:chExt cx="9144000" cy="504825"/>
          </a:xfrm>
        </p:grpSpPr>
        <p:sp>
          <p:nvSpPr>
            <p:cNvPr id="638" name="Shape 638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0" y="22091"/>
              <a:ext cx="9144000" cy="48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Best</a:t>
              </a:r>
              <a:r>
                <a:rPr sz="2000"/>
                <a:t> </a:t>
              </a:r>
              <a:r>
                <a:t>Practices                                                    …….Contd</a:t>
              </a:r>
            </a:p>
          </p:txBody>
        </p:sp>
      </p:grpSp>
      <p:pic>
        <p:nvPicPr>
          <p:cNvPr id="1026" name="Picture 2" descr="G:\Photos-Adamya Chetana\cooking-staff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8800" y="1371600"/>
            <a:ext cx="4648200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3400" y="8382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 smtClean="0"/>
              <a:t>Involvment</a:t>
            </a:r>
            <a:r>
              <a:rPr lang="en-IN" sz="2000" b="1" dirty="0" smtClean="0"/>
              <a:t> of NGOs in Mid day Meal scheme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01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1447800" y="22167"/>
            <a:ext cx="66294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7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IN" sz="4800" dirty="0"/>
              <a:t>M</a:t>
            </a:r>
            <a:r>
              <a:rPr lang="en-IN" sz="4800" dirty="0" smtClean="0"/>
              <a:t>ILLETS</a:t>
            </a:r>
            <a:endParaRPr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762000"/>
            <a:ext cx="8762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Implemented in 10 schools </a:t>
            </a:r>
            <a:r>
              <a:rPr lang="en-IN" sz="2400" dirty="0"/>
              <a:t>of Bengaluru urban district on </a:t>
            </a:r>
            <a:r>
              <a:rPr lang="en-IN" sz="2400" dirty="0" smtClean="0"/>
              <a:t>pilot basis by </a:t>
            </a:r>
            <a:r>
              <a:rPr lang="en-IN" sz="2400" dirty="0" err="1" smtClean="0"/>
              <a:t>Akshaya</a:t>
            </a:r>
            <a:r>
              <a:rPr lang="en-IN" sz="2400" dirty="0" smtClean="0"/>
              <a:t> </a:t>
            </a:r>
            <a:r>
              <a:rPr lang="en-IN" sz="2400" dirty="0" err="1" smtClean="0"/>
              <a:t>Patra</a:t>
            </a:r>
            <a:r>
              <a:rPr lang="en-IN" sz="2400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/>
              <a:t>No. of Beneficiaries 1500.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/>
              <a:t>List of millets and recipes prepared during trials:</a:t>
            </a:r>
            <a:endParaRPr lang="en-IN" sz="2400" dirty="0"/>
          </a:p>
          <a:p>
            <a:pPr marL="342900" indent="-342900">
              <a:buFont typeface="Arial" pitchFamily="34" charset="0"/>
              <a:buChar char="•"/>
            </a:pPr>
            <a:endParaRPr lang="en-IN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IN" sz="2800" dirty="0" smtClean="0"/>
              <a:t> </a:t>
            </a:r>
            <a:endParaRPr lang="en-IN" sz="2800" dirty="0"/>
          </a:p>
          <a:p>
            <a:pPr marL="285750" indent="-285750">
              <a:buFont typeface="Arial" pitchFamily="34" charset="0"/>
              <a:buChar char="•"/>
            </a:pPr>
            <a:endParaRPr lang="en-IN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87360"/>
              </p:ext>
            </p:extLst>
          </p:nvPr>
        </p:nvGraphicFramePr>
        <p:xfrm>
          <a:off x="457200" y="2438400"/>
          <a:ext cx="8534399" cy="36679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0601"/>
                <a:gridCol w="2761657"/>
                <a:gridCol w="4782141"/>
              </a:tblGrid>
              <a:tr h="537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Sr</a:t>
                      </a:r>
                      <a:r>
                        <a:rPr lang="en-US" sz="2400" b="1" dirty="0">
                          <a:effectLst/>
                        </a:rPr>
                        <a:t>. No. 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Millet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Recipes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8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400" b="1">
                          <a:effectLst/>
                        </a:rPr>
                        <a:t> 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Pearl millet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Bisi</a:t>
                      </a:r>
                      <a:r>
                        <a:rPr lang="en-US" sz="2400" b="1" dirty="0">
                          <a:effectLst/>
                        </a:rPr>
                        <a:t>-</a:t>
                      </a:r>
                      <a:r>
                        <a:rPr lang="en-US" sz="2400" b="1" dirty="0" err="1">
                          <a:effectLst/>
                        </a:rPr>
                        <a:t>bele</a:t>
                      </a:r>
                      <a:r>
                        <a:rPr lang="en-US" sz="2400" b="1" dirty="0">
                          <a:effectLst/>
                        </a:rPr>
                        <a:t>-bath, </a:t>
                      </a:r>
                      <a:r>
                        <a:rPr lang="en-US" sz="2400" b="1" dirty="0" err="1">
                          <a:effectLst/>
                        </a:rPr>
                        <a:t>khichdi</a:t>
                      </a:r>
                      <a:r>
                        <a:rPr lang="en-US" sz="2400" b="1" dirty="0">
                          <a:effectLst/>
                        </a:rPr>
                        <a:t>, </a:t>
                      </a:r>
                      <a:r>
                        <a:rPr lang="en-US" sz="2400" b="1" dirty="0" err="1">
                          <a:effectLst/>
                        </a:rPr>
                        <a:t>upma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</a:rPr>
                        <a:t>2.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Little millet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Bisi</a:t>
                      </a:r>
                      <a:r>
                        <a:rPr lang="en-US" sz="2400" b="1" dirty="0">
                          <a:effectLst/>
                        </a:rPr>
                        <a:t>-</a:t>
                      </a:r>
                      <a:r>
                        <a:rPr lang="en-US" sz="2400" b="1" dirty="0" err="1">
                          <a:effectLst/>
                        </a:rPr>
                        <a:t>bele</a:t>
                      </a:r>
                      <a:r>
                        <a:rPr lang="en-US" sz="2400" b="1" dirty="0">
                          <a:effectLst/>
                        </a:rPr>
                        <a:t>-bath, </a:t>
                      </a:r>
                      <a:r>
                        <a:rPr lang="en-US" sz="2400" b="1" dirty="0" err="1">
                          <a:effectLst/>
                        </a:rPr>
                        <a:t>khichdi</a:t>
                      </a:r>
                      <a:r>
                        <a:rPr lang="en-US" sz="2400" b="1" dirty="0">
                          <a:effectLst/>
                        </a:rPr>
                        <a:t>, </a:t>
                      </a:r>
                      <a:r>
                        <a:rPr lang="en-US" sz="2400" b="1" dirty="0" err="1">
                          <a:effectLst/>
                        </a:rPr>
                        <a:t>upma</a:t>
                      </a:r>
                      <a:r>
                        <a:rPr lang="en-US" sz="2400" b="1" dirty="0">
                          <a:effectLst/>
                        </a:rPr>
                        <a:t>, </a:t>
                      </a:r>
                      <a:r>
                        <a:rPr lang="en-US" sz="2400" b="1" dirty="0" err="1">
                          <a:effectLst/>
                        </a:rPr>
                        <a:t>pulav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</a:rPr>
                        <a:t>3.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Kodo millet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Pulav</a:t>
                      </a:r>
                      <a:r>
                        <a:rPr lang="en-US" sz="2400" b="1" dirty="0">
                          <a:effectLst/>
                        </a:rPr>
                        <a:t>, </a:t>
                      </a:r>
                      <a:r>
                        <a:rPr lang="en-US" sz="2400" b="1" dirty="0" err="1">
                          <a:effectLst/>
                        </a:rPr>
                        <a:t>khichdi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</a:rPr>
                        <a:t>4.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</a:rPr>
                        <a:t>Finger millet</a:t>
                      </a:r>
                      <a:endParaRPr lang="en-IN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Sweet </a:t>
                      </a:r>
                      <a:r>
                        <a:rPr lang="en-US" sz="2400" b="1" dirty="0" err="1">
                          <a:effectLst/>
                        </a:rPr>
                        <a:t>upma</a:t>
                      </a:r>
                      <a:r>
                        <a:rPr lang="en-US" sz="2400" b="1" dirty="0">
                          <a:effectLst/>
                        </a:rPr>
                        <a:t>, idly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618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b="1" dirty="0" smtClean="0">
                          <a:effectLst/>
                        </a:rPr>
                        <a:t>5.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Proso</a:t>
                      </a:r>
                      <a:r>
                        <a:rPr lang="en-US" sz="2400" b="1" dirty="0">
                          <a:effectLst/>
                        </a:rPr>
                        <a:t> millet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Bisi</a:t>
                      </a:r>
                      <a:r>
                        <a:rPr lang="en-US" sz="2400" b="1" dirty="0">
                          <a:effectLst/>
                        </a:rPr>
                        <a:t>-</a:t>
                      </a:r>
                      <a:r>
                        <a:rPr lang="en-US" sz="2400" b="1" dirty="0" err="1">
                          <a:effectLst/>
                        </a:rPr>
                        <a:t>bele</a:t>
                      </a:r>
                      <a:r>
                        <a:rPr lang="en-US" sz="2400" b="1" dirty="0">
                          <a:effectLst/>
                        </a:rPr>
                        <a:t>-bath</a:t>
                      </a:r>
                      <a:endParaRPr lang="en-IN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33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0" y="152400"/>
            <a:ext cx="89154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IN" sz="4000" dirty="0" smtClean="0"/>
              <a:t>YOGA AND MEDITATION</a:t>
            </a:r>
            <a:endParaRPr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1371600"/>
            <a:ext cx="426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itchFamily="34" charset="0"/>
              <a:buChar char="•"/>
            </a:pPr>
            <a:r>
              <a:rPr lang="en-IN" sz="2400" dirty="0" smtClean="0"/>
              <a:t>A new experiment for 200 students in 6 Govt. Schools who have failed in SSLC examination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IN" sz="2400" dirty="0" smtClean="0"/>
              <a:t>Yoga, Meditation and Mind games are introduced experimentally for better results.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IN" sz="2400" dirty="0" smtClean="0"/>
              <a:t>Students will undergo 3 or 4 sessions of </a:t>
            </a:r>
            <a:r>
              <a:rPr lang="en-IN" sz="2400" dirty="0" err="1" smtClean="0"/>
              <a:t>Pragna</a:t>
            </a:r>
            <a:r>
              <a:rPr lang="en-IN" sz="2400" dirty="0" smtClean="0"/>
              <a:t> Yoga every day.</a:t>
            </a:r>
          </a:p>
          <a:p>
            <a:pPr marL="857250" indent="-857250">
              <a:buFont typeface="Arial" pitchFamily="34" charset="0"/>
              <a:buChar char="•"/>
            </a:pPr>
            <a:endParaRPr lang="en-IN" sz="2800" dirty="0"/>
          </a:p>
        </p:txBody>
      </p:sp>
      <p:pic>
        <p:nvPicPr>
          <p:cNvPr id="4" name="Picture 3" descr="C:\Users\JDMDM OFFICE\Desktop\IMG-20131031-WA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371600"/>
            <a:ext cx="4191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765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Fortification of Rice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Fortified rice was used by </a:t>
            </a:r>
            <a:r>
              <a:rPr lang="en-IN" dirty="0" err="1" smtClean="0"/>
              <a:t>Akshaya</a:t>
            </a:r>
            <a:r>
              <a:rPr lang="en-IN" dirty="0" smtClean="0"/>
              <a:t> </a:t>
            </a:r>
            <a:r>
              <a:rPr lang="en-IN" dirty="0" err="1" smtClean="0"/>
              <a:t>Patra</a:t>
            </a:r>
            <a:r>
              <a:rPr lang="en-IN" dirty="0" smtClean="0"/>
              <a:t> for MDM in 5 Districts ( Bengaluru, Bellary, </a:t>
            </a:r>
            <a:r>
              <a:rPr lang="en-IN" dirty="0" err="1" smtClean="0"/>
              <a:t>Dakshina</a:t>
            </a:r>
            <a:r>
              <a:rPr lang="en-IN" dirty="0" smtClean="0"/>
              <a:t> Kannada,  </a:t>
            </a:r>
            <a:r>
              <a:rPr lang="en-IN" dirty="0" err="1" smtClean="0"/>
              <a:t>Mysuru</a:t>
            </a:r>
            <a:r>
              <a:rPr lang="en-IN" dirty="0" smtClean="0"/>
              <a:t> and </a:t>
            </a:r>
            <a:r>
              <a:rPr lang="en-IN" dirty="0" err="1" smtClean="0"/>
              <a:t>Dharawad</a:t>
            </a:r>
            <a:r>
              <a:rPr lang="en-IN" dirty="0" smtClean="0"/>
              <a:t>)as pilot during 2016-17 and 2017-18.</a:t>
            </a:r>
          </a:p>
          <a:p>
            <a:r>
              <a:rPr lang="en-IN" dirty="0" err="1" smtClean="0"/>
              <a:t>GoK</a:t>
            </a:r>
            <a:r>
              <a:rPr lang="en-IN" dirty="0" smtClean="0"/>
              <a:t> has taken initiation to supply FRK to the decentralised kitchen </a:t>
            </a:r>
            <a:r>
              <a:rPr lang="en-IN" dirty="0" err="1" smtClean="0"/>
              <a:t>centers</a:t>
            </a:r>
            <a:r>
              <a:rPr lang="en-IN" dirty="0" smtClean="0"/>
              <a:t> of  </a:t>
            </a:r>
            <a:r>
              <a:rPr lang="en-IN" dirty="0" err="1" smtClean="0"/>
              <a:t>Kolar</a:t>
            </a:r>
            <a:r>
              <a:rPr lang="en-IN" dirty="0" smtClean="0"/>
              <a:t>, </a:t>
            </a:r>
            <a:r>
              <a:rPr lang="en-IN" dirty="0" err="1" smtClean="0"/>
              <a:t>Chamaraja</a:t>
            </a:r>
            <a:r>
              <a:rPr lang="en-IN" dirty="0" smtClean="0"/>
              <a:t> Nagar, </a:t>
            </a:r>
            <a:r>
              <a:rPr lang="en-IN" dirty="0" err="1" smtClean="0"/>
              <a:t>Koppal</a:t>
            </a:r>
            <a:r>
              <a:rPr lang="en-IN" dirty="0"/>
              <a:t> </a:t>
            </a:r>
            <a:r>
              <a:rPr lang="en-IN" dirty="0" smtClean="0"/>
              <a:t>and </a:t>
            </a:r>
            <a:r>
              <a:rPr lang="en-IN" dirty="0" err="1" smtClean="0"/>
              <a:t>Belagavi</a:t>
            </a:r>
            <a:r>
              <a:rPr lang="en-IN" dirty="0" smtClean="0"/>
              <a:t> districts for 3 years from 2018-19 to 2020-21.</a:t>
            </a:r>
          </a:p>
          <a:p>
            <a:r>
              <a:rPr lang="en-IN" dirty="0" err="1" smtClean="0"/>
              <a:t>Rs</a:t>
            </a:r>
            <a:r>
              <a:rPr lang="en-IN" dirty="0" smtClean="0"/>
              <a:t> 25 </a:t>
            </a:r>
            <a:r>
              <a:rPr lang="en-IN" dirty="0" err="1" smtClean="0"/>
              <a:t>Crore</a:t>
            </a:r>
            <a:r>
              <a:rPr lang="en-IN" dirty="0" smtClean="0"/>
              <a:t> is </a:t>
            </a:r>
            <a:r>
              <a:rPr lang="en-IN" dirty="0" err="1" smtClean="0"/>
              <a:t>alloted</a:t>
            </a:r>
            <a:r>
              <a:rPr lang="en-IN" dirty="0" smtClean="0"/>
              <a:t> for the purpose and the work is under progress.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222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/>
          <p:nvPr/>
        </p:nvSpPr>
        <p:spPr>
          <a:xfrm>
            <a:off x="0" y="22167"/>
            <a:ext cx="914400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7200" b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lang="en-IN" sz="4800" dirty="0" smtClean="0"/>
              <a:t>Water Filtration</a:t>
            </a:r>
            <a:endParaRPr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1" y="853164"/>
            <a:ext cx="44195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/>
              <a:t>All Schools have safe Drinking Water facility.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 smtClean="0"/>
              <a:t>No of School Filtration facility – 11629(RO-5570, UF – 1189, E Boiling – 856, Carbon filter – 1313, Candle Filter – 2953)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IN" sz="2800" dirty="0"/>
              <a:t> </a:t>
            </a:r>
            <a:r>
              <a:rPr lang="en-IN" sz="2800" dirty="0" smtClean="0"/>
              <a:t>This facility have been provided to the Schools with the help of Community, Donors, CSR fund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448175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186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roup 532"/>
          <p:cNvGrpSpPr/>
          <p:nvPr/>
        </p:nvGrpSpPr>
        <p:grpSpPr>
          <a:xfrm>
            <a:off x="0" y="0"/>
            <a:ext cx="9144000" cy="663577"/>
            <a:chOff x="0" y="0"/>
            <a:chExt cx="9144000" cy="663576"/>
          </a:xfrm>
        </p:grpSpPr>
        <p:sp>
          <p:nvSpPr>
            <p:cNvPr id="530" name="Shape 530"/>
            <p:cNvSpPr/>
            <p:nvPr/>
          </p:nvSpPr>
          <p:spPr>
            <a:xfrm>
              <a:off x="0" y="0"/>
              <a:ext cx="9144000" cy="663575"/>
            </a:xfrm>
            <a:prstGeom prst="rect">
              <a:avLst/>
            </a:prstGeom>
            <a:solidFill>
              <a:srgbClr val="FFCCA6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533400" y="78804"/>
              <a:ext cx="8153400" cy="5847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 sz="3200"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rPr dirty="0"/>
                <a:t>Proposed Schools, for the year </a:t>
              </a:r>
              <a:r>
                <a:rPr dirty="0" smtClean="0"/>
                <a:t>201</a:t>
              </a:r>
              <a:r>
                <a:rPr lang="en-IN" dirty="0" smtClean="0"/>
                <a:t>8</a:t>
              </a:r>
              <a:r>
                <a:rPr dirty="0" smtClean="0"/>
                <a:t>-1</a:t>
              </a:r>
              <a:r>
                <a:rPr lang="en-IN" dirty="0" smtClean="0"/>
                <a:t>9</a:t>
              </a:r>
              <a:endParaRPr dirty="0"/>
            </a:p>
          </p:txBody>
        </p:sp>
      </p:grpSp>
      <p:graphicFrame>
        <p:nvGraphicFramePr>
          <p:cNvPr id="533" name="Table 533"/>
          <p:cNvGraphicFramePr/>
          <p:nvPr>
            <p:extLst>
              <p:ext uri="{D42A27DB-BD31-4B8C-83A1-F6EECF244321}">
                <p14:modId xmlns:p14="http://schemas.microsoft.com/office/powerpoint/2010/main" val="2051831684"/>
              </p:ext>
            </p:extLst>
          </p:nvPr>
        </p:nvGraphicFramePr>
        <p:xfrm>
          <a:off x="495300" y="663577"/>
          <a:ext cx="8343900" cy="596582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76545"/>
                <a:gridCol w="2567355"/>
              </a:tblGrid>
              <a:tr h="67392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Class 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Schools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739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Primary  Schools (1 to 5) 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21434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24836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Upper Primary Schools with Primary Schools (1 to 8)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24936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39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Upper Primary schools (6 to 8)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8205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39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Madarasa 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39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NCLP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</a:t>
                      </a:r>
                      <a:endParaRPr sz="23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39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IN" sz="24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MOULANA AZAD</a:t>
                      </a:r>
                      <a:endParaRPr sz="2400" b="1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</a:t>
                      </a:r>
                      <a:endParaRPr sz="2300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392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4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54839</a:t>
                      </a:r>
                      <a:endParaRPr sz="2300" b="1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roup 537"/>
          <p:cNvGrpSpPr/>
          <p:nvPr/>
        </p:nvGrpSpPr>
        <p:grpSpPr>
          <a:xfrm>
            <a:off x="0" y="304800"/>
            <a:ext cx="9144000" cy="1008064"/>
            <a:chOff x="0" y="0"/>
            <a:chExt cx="9144000" cy="1008063"/>
          </a:xfrm>
        </p:grpSpPr>
        <p:sp>
          <p:nvSpPr>
            <p:cNvPr id="535" name="Shape 535"/>
            <p:cNvSpPr/>
            <p:nvPr/>
          </p:nvSpPr>
          <p:spPr>
            <a:xfrm>
              <a:off x="0" y="0"/>
              <a:ext cx="9144000" cy="1008063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0" y="53959"/>
              <a:ext cx="9144000" cy="9541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defRPr sz="2800"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rPr dirty="0"/>
                <a:t>Proposed Children and working days for the year </a:t>
              </a:r>
              <a:r>
                <a:rPr dirty="0" smtClean="0"/>
                <a:t>201</a:t>
              </a:r>
              <a:r>
                <a:rPr lang="en-IN" dirty="0" smtClean="0"/>
                <a:t>8</a:t>
              </a:r>
              <a:r>
                <a:rPr dirty="0" smtClean="0"/>
                <a:t>-1</a:t>
              </a:r>
              <a:r>
                <a:rPr lang="en-IN" dirty="0" smtClean="0"/>
                <a:t>9</a:t>
              </a:r>
              <a:endParaRPr dirty="0"/>
            </a:p>
          </p:txBody>
        </p:sp>
      </p:grpSp>
      <p:grpSp>
        <p:nvGrpSpPr>
          <p:cNvPr id="540" name="Group 540"/>
          <p:cNvGrpSpPr/>
          <p:nvPr/>
        </p:nvGrpSpPr>
        <p:grpSpPr>
          <a:xfrm>
            <a:off x="323528" y="5486401"/>
            <a:ext cx="8591872" cy="823208"/>
            <a:chOff x="0" y="0"/>
            <a:chExt cx="8740775" cy="949034"/>
          </a:xfrm>
        </p:grpSpPr>
        <p:sp>
          <p:nvSpPr>
            <p:cNvPr id="538" name="Shape 538"/>
            <p:cNvSpPr/>
            <p:nvPr/>
          </p:nvSpPr>
          <p:spPr>
            <a:xfrm>
              <a:off x="0" y="0"/>
              <a:ext cx="8740775" cy="838200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0" y="416807"/>
              <a:ext cx="8740775" cy="532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4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rPr dirty="0"/>
                <a:t>Note </a:t>
              </a:r>
              <a:r>
                <a:rPr/>
                <a:t>: </a:t>
              </a:r>
              <a:r>
                <a:rPr lang="en-US" dirty="0" smtClean="0"/>
                <a:t>Target for  2018-19 (</a:t>
              </a:r>
              <a:r>
                <a:rPr smtClean="0"/>
                <a:t>1 </a:t>
              </a:r>
              <a:r>
                <a:rPr/>
                <a:t>to </a:t>
              </a:r>
              <a:r>
                <a:rPr smtClean="0"/>
                <a:t>8</a:t>
              </a:r>
              <a:r>
                <a:rPr baseline="30000" smtClean="0"/>
                <a:t>th</a:t>
              </a:r>
              <a:r>
                <a:rPr lang="en-US" baseline="30000" dirty="0" smtClean="0"/>
                <a:t>)</a:t>
              </a:r>
              <a:r>
                <a:rPr lang="en-US" dirty="0" smtClean="0"/>
                <a:t> 43.35 </a:t>
              </a:r>
              <a:r>
                <a:rPr dirty="0" smtClean="0"/>
                <a:t>Lakhs </a:t>
              </a:r>
              <a:endParaRPr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812903"/>
              </p:ext>
            </p:extLst>
          </p:nvPr>
        </p:nvGraphicFramePr>
        <p:xfrm>
          <a:off x="539551" y="1484784"/>
          <a:ext cx="8299649" cy="3860794"/>
        </p:xfrm>
        <a:graphic>
          <a:graphicData uri="http://schemas.openxmlformats.org/drawingml/2006/table">
            <a:tbl>
              <a:tblPr/>
              <a:tblGrid>
                <a:gridCol w="1929496"/>
                <a:gridCol w="1576120"/>
                <a:gridCol w="966312"/>
                <a:gridCol w="1275907"/>
                <a:gridCol w="1501067"/>
                <a:gridCol w="1050747"/>
              </a:tblGrid>
              <a:tr h="710264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Classes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(</a:t>
                      </a:r>
                      <a:r>
                        <a:rPr lang="en-I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Govt+LB</a:t>
                      </a:r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) Schools 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Aided Schools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Madarasa</a:t>
                      </a:r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/ </a:t>
                      </a:r>
                      <a:r>
                        <a:rPr lang="en-IN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Maqtab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 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Working Days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</a:tr>
              <a:tr h="485119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Primary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2329102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377953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1666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2708721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kumimoji="0" lang="en-IN" sz="20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240</a:t>
                      </a:r>
                      <a:endParaRPr kumimoji="0" lang="en-IN" sz="2000" b="1" i="0" u="none" strike="noStrike" kern="1200" dirty="0">
                        <a:solidFill>
                          <a:srgbClr val="0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</a:tr>
              <a:tr h="528858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Upper Primary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1258181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366445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2000" b="1" i="0" u="none" strike="noStrike" kern="1200" dirty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1625452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240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</a:tr>
              <a:tr h="6174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20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3587283</a:t>
                      </a:r>
                      <a:endParaRPr kumimoji="0" lang="en-IN" sz="2000" b="1" i="0" u="none" strike="noStrike" kern="1200" dirty="0">
                        <a:solidFill>
                          <a:srgbClr val="0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20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744398</a:t>
                      </a:r>
                      <a:endParaRPr kumimoji="0" lang="en-IN" sz="2000" b="1" i="0" u="none" strike="noStrike" kern="1200" dirty="0">
                        <a:solidFill>
                          <a:srgbClr val="0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20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2492</a:t>
                      </a:r>
                      <a:endParaRPr kumimoji="0" lang="en-IN" sz="2000" b="1" i="0" u="none" strike="noStrike" kern="1200" dirty="0">
                        <a:solidFill>
                          <a:srgbClr val="0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rtl="0" eaLnBrk="1" fontAlgn="ctr" latinLnBrk="0" hangingPunct="1"/>
                      <a:r>
                        <a:rPr kumimoji="0" lang="en-US" sz="2000" b="1" i="0" u="none" strike="noStrike" kern="1200" dirty="0" smtClean="0">
                          <a:solidFill>
                            <a:srgbClr val="000000"/>
                          </a:solidFill>
                          <a:latin typeface="Cambria"/>
                          <a:ea typeface="+mn-ea"/>
                          <a:cs typeface="+mn-cs"/>
                        </a:rPr>
                        <a:t>4334173</a:t>
                      </a:r>
                      <a:endParaRPr kumimoji="0" lang="en-IN" sz="2000" b="1" i="0" u="none" strike="noStrike" kern="1200" dirty="0">
                        <a:solidFill>
                          <a:srgbClr val="000000"/>
                        </a:solidFill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240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</a:tr>
              <a:tr h="42204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effectLst/>
                        <a:latin typeface="Arial"/>
                      </a:endParaRPr>
                    </a:p>
                  </a:txBody>
                  <a:tcPr marL="9483" marR="9483" marT="94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IN" sz="24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NCLP Schools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effectLst/>
                        <a:latin typeface="Arial"/>
                      </a:endParaRPr>
                    </a:p>
                  </a:txBody>
                  <a:tcPr marL="9483" marR="9483" marT="9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4986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>
                        <a:effectLst/>
                        <a:latin typeface="Arial"/>
                      </a:endParaRPr>
                    </a:p>
                  </a:txBody>
                  <a:tcPr marL="9483" marR="9483" marT="94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No. of Districts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No.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of Schools</a:t>
                      </a:r>
                      <a:r>
                        <a:rPr lang="en-IN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Children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Working Days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483" marR="9483" marT="9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041"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483" marR="9483" marT="948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</a:t>
                      </a: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1112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483" marR="9483" marT="948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8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IN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483" marR="9483" marT="948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roup 550"/>
          <p:cNvGrpSpPr/>
          <p:nvPr/>
        </p:nvGrpSpPr>
        <p:grpSpPr>
          <a:xfrm>
            <a:off x="0" y="0"/>
            <a:ext cx="9144000" cy="612197"/>
            <a:chOff x="0" y="0"/>
            <a:chExt cx="9144000" cy="612197"/>
          </a:xfrm>
        </p:grpSpPr>
        <p:sp>
          <p:nvSpPr>
            <p:cNvPr id="548" name="Shape 548"/>
            <p:cNvSpPr/>
            <p:nvPr/>
          </p:nvSpPr>
          <p:spPr>
            <a:xfrm>
              <a:off x="0" y="0"/>
              <a:ext cx="9144000" cy="571500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0" y="27424"/>
              <a:ext cx="9144000" cy="584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 sz="3200"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t>Requirement of Food Grains</a:t>
              </a:r>
              <a:r>
                <a:rPr/>
                <a:t>: </a:t>
              </a:r>
              <a:r>
                <a:rPr smtClean="0"/>
                <a:t>201</a:t>
              </a:r>
              <a:r>
                <a:rPr lang="en-IN" dirty="0" smtClean="0"/>
                <a:t>8</a:t>
              </a:r>
              <a:r>
                <a:rPr smtClean="0"/>
                <a:t>-1</a:t>
              </a:r>
              <a:r>
                <a:rPr lang="en-IN" dirty="0" smtClean="0"/>
                <a:t>9</a:t>
              </a:r>
              <a:endParaRPr/>
            </a:p>
          </p:txBody>
        </p:sp>
      </p:grpSp>
      <p:sp>
        <p:nvSpPr>
          <p:cNvPr id="551" name="Shape 551"/>
          <p:cNvSpPr/>
          <p:nvPr/>
        </p:nvSpPr>
        <p:spPr>
          <a:xfrm>
            <a:off x="7162800" y="609600"/>
            <a:ext cx="15240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 b="1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t>(In MTs)</a:t>
            </a:r>
          </a:p>
        </p:txBody>
      </p:sp>
      <p:graphicFrame>
        <p:nvGraphicFramePr>
          <p:cNvPr id="552" name="Table 552"/>
          <p:cNvGraphicFramePr/>
          <p:nvPr>
            <p:extLst>
              <p:ext uri="{D42A27DB-BD31-4B8C-83A1-F6EECF244321}">
                <p14:modId xmlns:p14="http://schemas.microsoft.com/office/powerpoint/2010/main" val="310008975"/>
              </p:ext>
            </p:extLst>
          </p:nvPr>
        </p:nvGraphicFramePr>
        <p:xfrm>
          <a:off x="685798" y="1071562"/>
          <a:ext cx="7848601" cy="478190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93959"/>
                <a:gridCol w="1918214"/>
                <a:gridCol w="1918214"/>
                <a:gridCol w="1918214"/>
              </a:tblGrid>
              <a:tr h="300038">
                <a:tc gridSpan="4">
                  <a:txBody>
                    <a:bodyPr/>
                    <a:lstStyle/>
                    <a:p>
                      <a:pPr>
                        <a:defRPr sz="1800"/>
                      </a:pPr>
                      <a:endParaRPr sz="2400" b="1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DA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0129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Class 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Rice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Wheat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7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Primary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53903.55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11105.76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65009.30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7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</a:t>
                      </a:r>
                      <a:r>
                        <a:rPr lang="en-US" sz="1600" b="1" dirty="0" err="1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pe</a:t>
                      </a:r>
                      <a:r>
                        <a:rPr sz="1600" b="1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 </a:t>
                      </a:r>
                      <a:r>
                        <a:rPr sz="16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Primary 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48519.74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9996.53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58516.27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7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NCLP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IN" sz="1600" b="1" i="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42.37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kumimoji="0" lang="en-IN" sz="1600" b="1" i="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9.67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52.04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478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</a:t>
                      </a:r>
                    </a:p>
                  </a:txBody>
                  <a:tcPr marL="7858" marR="7858" marT="7858" marB="7858" anchor="ctr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US" sz="1600" b="1" i="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102465.62</a:t>
                      </a:r>
                      <a:endParaRPr kumimoji="0" lang="en-IN" sz="1600" b="1" i="0" kern="1200" dirty="0" smtClean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>
                        <a:defRPr sz="1800"/>
                      </a:pPr>
                      <a:r>
                        <a:rPr kumimoji="0" lang="en-US" sz="1600" b="1" i="0" kern="1200" dirty="0" smtClean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21111.93</a:t>
                      </a:r>
                      <a:endParaRPr kumimoji="0" lang="en-IN" sz="1600" b="1" i="0" kern="1200" dirty="0" smtClean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7858" marR="7858" marT="7858" marB="7858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rtl="0" eaLnBrk="1" fontAlgn="t" latinLnBrk="0" hangingPunct="1"/>
                      <a:r>
                        <a:rPr kumimoji="0" lang="en-IN" sz="1600" b="1" i="0" kern="1200" dirty="0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</a:rPr>
                        <a:t>123577.62</a:t>
                      </a:r>
                    </a:p>
                  </a:txBody>
                  <a:tcPr marL="9525" marR="9525" marT="9525" marB="0" anchor="ctr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/>
          </p:cNvSpPr>
          <p:nvPr>
            <p:ph type="sldNum" sz="quarter" idx="12"/>
          </p:nvPr>
        </p:nvSpPr>
        <p:spPr>
          <a:xfrm>
            <a:off x="7356594" y="6494780"/>
            <a:ext cx="298212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grpSp>
        <p:nvGrpSpPr>
          <p:cNvPr id="439" name="Group 439"/>
          <p:cNvGrpSpPr/>
          <p:nvPr/>
        </p:nvGrpSpPr>
        <p:grpSpPr>
          <a:xfrm>
            <a:off x="30480" y="533400"/>
            <a:ext cx="9144000" cy="1077216"/>
            <a:chOff x="0" y="-112275"/>
            <a:chExt cx="9144000" cy="1077214"/>
          </a:xfrm>
        </p:grpSpPr>
        <p:sp>
          <p:nvSpPr>
            <p:cNvPr id="437" name="Shape 437"/>
            <p:cNvSpPr/>
            <p:nvPr/>
          </p:nvSpPr>
          <p:spPr>
            <a:xfrm>
              <a:off x="0" y="0"/>
              <a:ext cx="9144000" cy="533400"/>
            </a:xfrm>
            <a:prstGeom prst="rect">
              <a:avLst/>
            </a:prstGeom>
            <a:solidFill>
              <a:srgbClr val="FFB37A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0" y="-112275"/>
              <a:ext cx="9144000" cy="10772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 sz="2800" b="1">
                  <a:effectLst>
                    <a:outerShdw blurRad="38100" dist="38100" dir="2700000" rotWithShape="0">
                      <a:srgbClr val="FFFFFF"/>
                    </a:outerShdw>
                  </a:effectLst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 algn="ctr"/>
              <a:r>
                <a:rPr dirty="0"/>
                <a:t> </a:t>
              </a:r>
              <a:r>
                <a:rPr lang="en-IN" sz="3600" dirty="0" smtClean="0"/>
                <a:t>Performance 2017-18</a:t>
              </a:r>
              <a:endParaRPr lang="en-IN" dirty="0" smtClean="0"/>
            </a:p>
            <a:p>
              <a:pPr algn="ctr"/>
              <a:r>
                <a:rPr dirty="0" smtClean="0"/>
                <a:t>Coverage </a:t>
              </a:r>
              <a:r>
                <a:rPr dirty="0"/>
                <a:t>of schools : Existing v/s Coverage  </a:t>
              </a:r>
            </a:p>
          </p:txBody>
        </p:sp>
      </p:grpSp>
      <p:graphicFrame>
        <p:nvGraphicFramePr>
          <p:cNvPr id="440" name="Table 440"/>
          <p:cNvGraphicFramePr/>
          <p:nvPr>
            <p:extLst>
              <p:ext uri="{D42A27DB-BD31-4B8C-83A1-F6EECF244321}">
                <p14:modId xmlns:p14="http://schemas.microsoft.com/office/powerpoint/2010/main" val="1893755762"/>
              </p:ext>
            </p:extLst>
          </p:nvPr>
        </p:nvGraphicFramePr>
        <p:xfrm>
          <a:off x="487679" y="1828800"/>
          <a:ext cx="8229601" cy="47937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581401"/>
                <a:gridCol w="1817832"/>
                <a:gridCol w="1415184"/>
                <a:gridCol w="1415184"/>
              </a:tblGrid>
              <a:tr h="53340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3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 Schools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 of schools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Covered 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Difference </a:t>
                      </a:r>
                    </a:p>
                  </a:txBody>
                  <a:tcPr marL="9525" marR="9525" marT="9525" marB="9525" anchor="b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168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Primary  Schools (1 to 5) 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21434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21434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9312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Upper Primary Schools with Primary Schools             (1 to 8)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24936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24934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208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Upper Primary schools   (6 to 8)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8205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8205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537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Madarasa 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37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537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NCLP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27</a:t>
                      </a:r>
                      <a:endParaRPr sz="23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</a:t>
                      </a: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537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Total</a:t>
                      </a: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54639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54637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 sz="1800"/>
                      </a:pPr>
                      <a:r>
                        <a:rPr lang="en-IN"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sz="2300" b="1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083">
                <a:tc gridSpan="4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300" b="1" dirty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Reasons for difference : Mid day Meal is served by Temples</a:t>
                      </a:r>
                      <a:r>
                        <a:rPr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.(</a:t>
                      </a:r>
                      <a:r>
                        <a:rPr sz="2300" b="1" dirty="0" err="1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Dakshina</a:t>
                      </a:r>
                      <a:r>
                        <a:rPr sz="2300" b="1" dirty="0" smtClean="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Kannada)</a:t>
                      </a:r>
                      <a:endParaRPr sz="2300" b="1" dirty="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9525" marR="9525" marT="9525" marB="9525" anchor="ctr" horzOverflow="overflow">
                    <a:lnL w="6350">
                      <a:solidFill>
                        <a:srgbClr val="000000"/>
                      </a:solidFill>
                    </a:lnL>
                    <a:lnR w="6350">
                      <a:solidFill>
                        <a:srgbClr val="000000"/>
                      </a:solidFill>
                    </a:lnR>
                    <a:lnT w="6350">
                      <a:solidFill>
                        <a:srgbClr val="000000"/>
                      </a:solidFill>
                    </a:lnT>
                    <a:lnB w="635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/>
          </p:cNvSpPr>
          <p:nvPr>
            <p:ph type="sldNum" sz="quarter" idx="12"/>
          </p:nvPr>
        </p:nvSpPr>
        <p:spPr>
          <a:xfrm>
            <a:off x="8621633" y="6477000"/>
            <a:ext cx="282734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anchor="t">
            <a:normAutofit fontScale="55000" lnSpcReduction="20000"/>
          </a:bodyPr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grpSp>
        <p:nvGrpSpPr>
          <p:cNvPr id="557" name="Group 557"/>
          <p:cNvGrpSpPr/>
          <p:nvPr/>
        </p:nvGrpSpPr>
        <p:grpSpPr>
          <a:xfrm>
            <a:off x="0" y="0"/>
            <a:ext cx="9144000" cy="717404"/>
            <a:chOff x="0" y="0"/>
            <a:chExt cx="9144000" cy="717404"/>
          </a:xfrm>
        </p:grpSpPr>
        <p:sp>
          <p:nvSpPr>
            <p:cNvPr id="555" name="Shape 555"/>
            <p:cNvSpPr/>
            <p:nvPr/>
          </p:nvSpPr>
          <p:spPr>
            <a:xfrm>
              <a:off x="0" y="0"/>
              <a:ext cx="9144000" cy="685800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4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381000" y="9520"/>
              <a:ext cx="8763000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4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Budget</a:t>
              </a:r>
              <a:r>
                <a:rPr sz="4000"/>
                <a:t> </a:t>
              </a:r>
              <a:r>
                <a:t>Proposal</a:t>
              </a:r>
              <a:r>
                <a:rPr/>
                <a:t>: </a:t>
              </a:r>
              <a:r>
                <a:rPr smtClean="0"/>
                <a:t>201</a:t>
              </a:r>
              <a:r>
                <a:rPr lang="en-IN" dirty="0" smtClean="0"/>
                <a:t>8</a:t>
              </a:r>
              <a:r>
                <a:rPr smtClean="0"/>
                <a:t>-1</a:t>
              </a:r>
              <a:r>
                <a:rPr lang="en-IN" dirty="0" smtClean="0"/>
                <a:t>9</a:t>
              </a:r>
              <a:r>
                <a:rPr smtClean="0"/>
                <a:t>  </a:t>
              </a:r>
              <a:endParaRPr/>
            </a:p>
          </p:txBody>
        </p:sp>
      </p:grpSp>
      <p:sp>
        <p:nvSpPr>
          <p:cNvPr id="558" name="Shape 558"/>
          <p:cNvSpPr/>
          <p:nvPr/>
        </p:nvSpPr>
        <p:spPr>
          <a:xfrm>
            <a:off x="6705600" y="838200"/>
            <a:ext cx="1785937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b="1"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defRPr>
            </a:pPr>
            <a:r>
              <a:t>(Rs. In Lakhs</a:t>
            </a:r>
            <a:r>
              <a:rPr sz="1600"/>
              <a:t>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7484"/>
              </p:ext>
            </p:extLst>
          </p:nvPr>
        </p:nvGraphicFramePr>
        <p:xfrm>
          <a:off x="503238" y="1196753"/>
          <a:ext cx="8183563" cy="5127847"/>
        </p:xfrm>
        <a:graphic>
          <a:graphicData uri="http://schemas.openxmlformats.org/drawingml/2006/table">
            <a:tbl>
              <a:tblPr firstRow="1" firstCol="1" bandRow="1"/>
              <a:tblGrid>
                <a:gridCol w="703380"/>
                <a:gridCol w="1195019"/>
                <a:gridCol w="703380"/>
                <a:gridCol w="693882"/>
                <a:gridCol w="703380"/>
                <a:gridCol w="703380"/>
                <a:gridCol w="703380"/>
                <a:gridCol w="693882"/>
                <a:gridCol w="693882"/>
                <a:gridCol w="694999"/>
                <a:gridCol w="694999"/>
              </a:tblGrid>
              <a:tr h="3380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Sl. No 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Component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Primary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Upper Primary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Grand Total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8486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Central Share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State Share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Sub Total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Central Share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State Share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Sub Total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Central Share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State Share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Sub Total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3D8"/>
                    </a:solidFill>
                  </a:tcPr>
                </a:tc>
              </a:tr>
              <a:tr h="383462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u="sng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Recurring Assistance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Cost of Foodgrain 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1839.22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1839.22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1656.99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1656.99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3496.21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3496.21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Cooking cost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17357.48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11571.7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28929.14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15555.74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10370.50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25926.24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32913.23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21942.15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54855.38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Honorarium to CCH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2598.24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1732.2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4330.40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4489.56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2993.04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7482.60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7087.80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4725.20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11813.00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6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Transportation Assistance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487.57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487.57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439.26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439.26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926.83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926.83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5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MME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401.09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401.09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398.55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1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398.55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799.63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0.00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799.63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Sub Total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22683.60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13303.82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35987.42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22540.10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13363.54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35903.64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45223.70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26667.35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71891.05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86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Non Recurring</a:t>
                      </a: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 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0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7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Kitchen sheds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0 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8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Kitchen devices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537.60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537.60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631.20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631.20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1168.80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1168.80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8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          Kitchen Garden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1403.70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1403.70</a:t>
                      </a:r>
                      <a:endParaRPr lang="en-IN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1647.80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1647.80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3051.50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Times New Roman"/>
                          <a:cs typeface="Calibri"/>
                        </a:rPr>
                        <a:t>3051.50</a:t>
                      </a:r>
                      <a:endParaRPr lang="en-IN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5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mbria"/>
                          <a:ea typeface="Times New Roman"/>
                          <a:cs typeface="Calibri"/>
                        </a:rPr>
                        <a:t>Grand Total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effectLst/>
                          <a:latin typeface="Cambria"/>
                          <a:ea typeface="Times New Roman"/>
                          <a:cs typeface="Calibri"/>
                        </a:rPr>
                        <a:t>24624.90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mbria"/>
                          <a:ea typeface="Times New Roman"/>
                          <a:cs typeface="Calibri"/>
                        </a:rPr>
                        <a:t>13303.82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effectLst/>
                          <a:latin typeface="Cambria"/>
                          <a:ea typeface="Times New Roman"/>
                          <a:cs typeface="Calibri"/>
                        </a:rPr>
                        <a:t>37928.72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effectLst/>
                          <a:latin typeface="Cambria"/>
                          <a:ea typeface="Times New Roman"/>
                          <a:cs typeface="Calibri"/>
                        </a:rPr>
                        <a:t>24819.10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mbria"/>
                          <a:ea typeface="Times New Roman"/>
                          <a:cs typeface="Calibri"/>
                        </a:rPr>
                        <a:t>13363.54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effectLst/>
                          <a:latin typeface="Cambria"/>
                          <a:ea typeface="Times New Roman"/>
                          <a:cs typeface="Calibri"/>
                        </a:rPr>
                        <a:t>38182.64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effectLst/>
                          <a:latin typeface="Cambria"/>
                          <a:ea typeface="Times New Roman"/>
                          <a:cs typeface="Calibri"/>
                        </a:rPr>
                        <a:t>49444.00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>
                          <a:effectLst/>
                          <a:latin typeface="Cambria"/>
                          <a:ea typeface="Times New Roman"/>
                          <a:cs typeface="Calibri"/>
                        </a:rPr>
                        <a:t>26667.35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IN" sz="1000" b="1" dirty="0" smtClean="0">
                          <a:effectLst/>
                          <a:latin typeface="Cambria"/>
                          <a:ea typeface="Times New Roman"/>
                          <a:cs typeface="Calibri"/>
                        </a:rPr>
                        <a:t>76111.35</a:t>
                      </a:r>
                      <a:endParaRPr lang="en-IN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58" marR="625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533400" y="685801"/>
            <a:ext cx="8153400" cy="715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69900" indent="-469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smtClean="0"/>
              <a:t>99.</a:t>
            </a:r>
            <a:r>
              <a:rPr lang="en-IN" dirty="0" smtClean="0"/>
              <a:t>99</a:t>
            </a:r>
            <a:r>
              <a:rPr smtClean="0"/>
              <a:t>% </a:t>
            </a:r>
            <a:r>
              <a:t>of schools  are using LPG.</a:t>
            </a:r>
          </a:p>
          <a:p>
            <a:pPr marL="469900" indent="-469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Fire Extinguishers in all schools.</a:t>
            </a:r>
          </a:p>
          <a:p>
            <a:pPr marL="469900" indent="-469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t>Additional Honorarium of Rs</a:t>
            </a:r>
            <a:r>
              <a:rPr/>
              <a:t>. </a:t>
            </a:r>
            <a:r>
              <a:rPr lang="en-IN" dirty="0" smtClean="0"/>
              <a:t>1700</a:t>
            </a:r>
            <a:r>
              <a:rPr smtClean="0"/>
              <a:t>/- </a:t>
            </a:r>
            <a:r>
              <a:t>per month is being given to CCH </a:t>
            </a:r>
            <a:r>
              <a:rPr/>
              <a:t>by </a:t>
            </a:r>
            <a:r>
              <a:rPr smtClean="0"/>
              <a:t>GOK</a:t>
            </a:r>
            <a:r>
              <a:rPr lang="en-IN" dirty="0" smtClean="0"/>
              <a:t>. At present head cook is getting Rs. 2700/- and Asst cook is getting Rs. 2600/- Per month.</a:t>
            </a:r>
            <a:endParaRPr/>
          </a:p>
          <a:p>
            <a:pPr marL="469900" indent="-469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smtClean="0"/>
              <a:t>Din</a:t>
            </a:r>
            <a:r>
              <a:rPr lang="en-US" dirty="0" smtClean="0"/>
              <a:t>n</a:t>
            </a:r>
            <a:r>
              <a:rPr smtClean="0"/>
              <a:t>ing </a:t>
            </a:r>
            <a:r>
              <a:t>halls constructed with stakeholders </a:t>
            </a:r>
            <a:r>
              <a:rPr/>
              <a:t>participation/donors </a:t>
            </a:r>
            <a:r>
              <a:rPr lang="en-US" dirty="0" smtClean="0"/>
              <a:t>.</a:t>
            </a:r>
          </a:p>
          <a:p>
            <a:pPr marL="469900" indent="-469900" algn="just">
              <a:lnSpc>
                <a:spcPct val="150000"/>
              </a:lnSpc>
              <a:spcBef>
                <a:spcPts val="5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Involvement of NGOs/Trusts in providing Breakfast, Nutritious Biscuits and development of Kitchen gardens at their own cost. </a:t>
            </a:r>
            <a:endParaRPr/>
          </a:p>
          <a:p>
            <a:pPr algn="just">
              <a:spcBef>
                <a:spcPts val="400"/>
              </a:spcBef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469900" indent="-469900" algn="just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469900" indent="-469900" algn="just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grpSp>
        <p:nvGrpSpPr>
          <p:cNvPr id="625" name="Group 625"/>
          <p:cNvGrpSpPr/>
          <p:nvPr/>
        </p:nvGrpSpPr>
        <p:grpSpPr>
          <a:xfrm>
            <a:off x="0" y="0"/>
            <a:ext cx="9144000" cy="545309"/>
            <a:chOff x="0" y="0"/>
            <a:chExt cx="9144000" cy="545308"/>
          </a:xfrm>
        </p:grpSpPr>
        <p:sp>
          <p:nvSpPr>
            <p:cNvPr id="623" name="Shape 623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0" y="22091"/>
              <a:ext cx="914400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rPr lang="en-IN" dirty="0" smtClean="0"/>
                <a:t>    Success stories                                                   </a:t>
              </a:r>
              <a:r>
                <a:rPr smtClean="0"/>
                <a:t>…….</a:t>
              </a:r>
              <a:r>
                <a:t>Contd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22</a:t>
            </a:fld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304800" y="838200"/>
            <a:ext cx="8610600" cy="5683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1938" indent="-261938" algn="just"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/>
              <a:t>Transportation </a:t>
            </a:r>
            <a:r>
              <a:rPr lang="en-IN" dirty="0" smtClean="0"/>
              <a:t>allowance need to be enhanced from Rs. 750 to Rs.1500 per MT.</a:t>
            </a:r>
            <a:endParaRPr/>
          </a:p>
          <a:p>
            <a:pPr algn="just"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smtClean="0"/>
              <a:t>  </a:t>
            </a:r>
            <a:r>
              <a:t>Cook </a:t>
            </a:r>
            <a:r>
              <a:rPr/>
              <a:t>cum </a:t>
            </a:r>
            <a:r>
              <a:rPr lang="en-US" dirty="0" smtClean="0"/>
              <a:t>H</a:t>
            </a:r>
            <a:r>
              <a:rPr smtClean="0"/>
              <a:t>elpers </a:t>
            </a:r>
            <a:r>
              <a:t>honorarium need to </a:t>
            </a:r>
            <a:r>
              <a:rPr/>
              <a:t>be </a:t>
            </a:r>
            <a:r>
              <a:rPr smtClean="0"/>
              <a:t>increased</a:t>
            </a:r>
            <a:r>
              <a:rPr lang="en-IN" dirty="0" smtClean="0"/>
              <a:t>  from</a:t>
            </a:r>
          </a:p>
          <a:p>
            <a:pPr algn="just">
              <a:buSzPct val="100000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lang="en-IN" dirty="0" smtClean="0"/>
              <a:t>    Rs.1000 to Rs. 2000</a:t>
            </a:r>
            <a:endParaRPr/>
          </a:p>
          <a:p>
            <a:pPr marL="261938" indent="-261938" algn="just"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smtClean="0"/>
              <a:t> </a:t>
            </a:r>
            <a:r>
              <a:t>Minimum 2 cook cum helpers for Lower Primary school should be given.</a:t>
            </a:r>
          </a:p>
          <a:p>
            <a:pPr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smtClean="0"/>
              <a:t> </a:t>
            </a:r>
            <a:r>
              <a:rPr lang="en-US" dirty="0" smtClean="0"/>
              <a:t> Minimum Cooking cost should be fixed to the Schools </a:t>
            </a:r>
          </a:p>
          <a:p>
            <a:pPr>
              <a:buSzPct val="100000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  which have less than 50 Students.</a:t>
            </a:r>
          </a:p>
          <a:p>
            <a:pPr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Cooking cost should be enhanced according to Price Index.</a:t>
            </a:r>
          </a:p>
          <a:p>
            <a:pPr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Cost for Kitchen devices at present is Rs.5000/- . It should </a:t>
            </a:r>
          </a:p>
          <a:p>
            <a:pPr>
              <a:buSzPct val="100000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  be increased to Rs.15000/- per unit.</a:t>
            </a:r>
          </a:p>
          <a:p>
            <a:pPr>
              <a:buSzPct val="100000"/>
              <a:buFont typeface="Arial" pitchFamily="34" charset="0"/>
              <a:buChar char="•"/>
              <a:defRPr sz="2600">
                <a:latin typeface="Cambria"/>
                <a:ea typeface="Cambria"/>
                <a:cs typeface="Cambria"/>
                <a:sym typeface="Cambria"/>
              </a:defRPr>
            </a:pPr>
            <a:r>
              <a:rPr lang="en-US" dirty="0" smtClean="0"/>
              <a:t> Increase of MME from 1.8% to 3 %.</a:t>
            </a:r>
            <a:endParaRPr/>
          </a:p>
          <a:p>
            <a:pPr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  <a:p>
            <a:pPr marL="469900" indent="-469900" algn="just">
              <a:spcBef>
                <a:spcPts val="400"/>
              </a:spcBef>
              <a:buClr>
                <a:schemeClr val="accent2"/>
              </a:buClr>
              <a:buSzPct val="100000"/>
              <a:buFont typeface="Wingdings"/>
              <a:buChar char="□"/>
              <a:defRPr sz="2400">
                <a:latin typeface="Cambria"/>
                <a:ea typeface="Cambria"/>
                <a:cs typeface="Cambria"/>
                <a:sym typeface="Cambria"/>
              </a:defRPr>
            </a:pPr>
            <a:endParaRPr/>
          </a:p>
        </p:txBody>
      </p:sp>
      <p:grpSp>
        <p:nvGrpSpPr>
          <p:cNvPr id="655" name="Group 655"/>
          <p:cNvGrpSpPr/>
          <p:nvPr/>
        </p:nvGrpSpPr>
        <p:grpSpPr>
          <a:xfrm>
            <a:off x="0" y="0"/>
            <a:ext cx="9144000" cy="545309"/>
            <a:chOff x="0" y="0"/>
            <a:chExt cx="9144000" cy="545308"/>
          </a:xfrm>
        </p:grpSpPr>
        <p:sp>
          <p:nvSpPr>
            <p:cNvPr id="653" name="Shape 653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CCA6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457200" y="22091"/>
              <a:ext cx="868680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 sz="2800"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rPr smtClean="0"/>
                <a:t>ISSUE</a:t>
              </a:r>
              <a:r>
                <a:rPr lang="en-US" dirty="0" smtClean="0"/>
                <a:t>S</a:t>
              </a: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/>
          </p:cNvSpPr>
          <p:nvPr>
            <p:ph type="sldNum" sz="quarter" idx="12"/>
          </p:nvPr>
        </p:nvSpPr>
        <p:spPr>
          <a:xfrm>
            <a:off x="7897733" y="6494780"/>
            <a:ext cx="282734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55000" lnSpcReduction="20000"/>
          </a:bodyPr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0" y="473869"/>
            <a:ext cx="9144000" cy="764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800" b="1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r>
              <a:rPr dirty="0"/>
              <a:t>Thank You</a:t>
            </a:r>
          </a:p>
        </p:txBody>
      </p:sp>
      <p:pic>
        <p:nvPicPr>
          <p:cNvPr id="5" name="Picture 9" descr="http://meghalenindia.files.wordpress.com/2010/03/dsc01199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62000" y="1484784"/>
            <a:ext cx="7233907" cy="4655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fld id="{A4F95C37-4D19-4247-804A-465AC4E858D9}" type="slidenum">
              <a:rPr lang="en-US" smtClean="0">
                <a:latin typeface="Tahoma" pitchFamily="34" charset="0"/>
                <a:cs typeface="Tahoma" pitchFamily="34" charset="0"/>
              </a:rPr>
              <a:pPr algn="ctr"/>
              <a:t>3</a:t>
            </a:fld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26846"/>
              </p:ext>
            </p:extLst>
          </p:nvPr>
        </p:nvGraphicFramePr>
        <p:xfrm>
          <a:off x="304800" y="560388"/>
          <a:ext cx="8534401" cy="4906962"/>
        </p:xfrm>
        <a:graphic>
          <a:graphicData uri="http://schemas.openxmlformats.org/drawingml/2006/table">
            <a:tbl>
              <a:tblPr/>
              <a:tblGrid>
                <a:gridCol w="1981963"/>
                <a:gridCol w="1503558"/>
                <a:gridCol w="1729946"/>
                <a:gridCol w="1691503"/>
                <a:gridCol w="1627431"/>
              </a:tblGrid>
              <a:tr h="370755"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 smtClean="0">
                          <a:effectLst/>
                          <a:latin typeface="Cambria"/>
                        </a:rPr>
                        <a:t> </a:t>
                      </a:r>
                      <a:r>
                        <a:rPr lang="en-IN" sz="1800" b="1" i="0" u="none" strike="noStrike" dirty="0" smtClean="0">
                          <a:effectLst/>
                          <a:latin typeface="Cambria"/>
                        </a:rPr>
                        <a:t>(</a:t>
                      </a:r>
                      <a:r>
                        <a:rPr lang="en-IN" sz="1800" b="1" i="0" u="none" strike="noStrike" dirty="0">
                          <a:effectLst/>
                          <a:latin typeface="Cambria"/>
                        </a:rPr>
                        <a:t>In Lakhs)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0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N" sz="1800" b="1" i="0" u="none" strike="noStrike" dirty="0">
                        <a:effectLst/>
                        <a:latin typeface="Cambria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7535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effectLst/>
                          <a:latin typeface="Cambria"/>
                        </a:rPr>
                        <a:t>Regular days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29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Classes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PAB APPROVAL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ENROLMENT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AVERAGE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BENEFICIARIES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 Against to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Enrolment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Primary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28.08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29.13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27.08</a:t>
                      </a:r>
                      <a:endParaRPr kumimoji="0" lang="en-IN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92.96%</a:t>
                      </a:r>
                      <a:endParaRPr kumimoji="0" lang="en-IN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Upper Primary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16.70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17.95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16.12</a:t>
                      </a:r>
                      <a:endParaRPr kumimoji="0" lang="en-IN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90%</a:t>
                      </a:r>
                      <a:endParaRPr kumimoji="0" lang="en-IN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814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44.78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47.10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US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43.20</a:t>
                      </a:r>
                      <a:endParaRPr kumimoji="0" lang="en-IN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en-IN" sz="1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91.71%</a:t>
                      </a:r>
                      <a:endParaRPr kumimoji="0" lang="en-IN" sz="18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2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IN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Drought days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29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Classes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PAB APPROVAL</a:t>
                      </a: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ENROLMENT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BENEFICIARIES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 Against to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Enrolment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Primary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15.65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15.65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7.13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46%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Upper Primary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9.23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9.23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6.1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66.33%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55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9525" marR="9525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24.89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24.89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13.23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53.15%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225" y="0"/>
            <a:ext cx="91440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Arial" charset="0"/>
              </a:rPr>
              <a:t>Coverage - Children</a:t>
            </a:r>
            <a:endParaRPr lang="kn-IN" sz="2800" b="1" dirty="0">
              <a:latin typeface="Cambria" pitchFamily="18" charset="0"/>
              <a:cs typeface="Arial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5791200"/>
            <a:ext cx="83058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Arial" charset="0"/>
              </a:rPr>
              <a:t> Enrolment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Arial" charset="0"/>
              </a:rPr>
              <a:t>based on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Arial" charset="0"/>
              </a:rPr>
              <a:t>S</a:t>
            </a:r>
            <a:r>
              <a:rPr lang="en-IN" sz="2800" b="1" dirty="0" smtClean="0">
                <a:solidFill>
                  <a:srgbClr val="000000"/>
                </a:solidFill>
                <a:latin typeface="Cambria"/>
              </a:rPr>
              <a:t>A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  <a:cs typeface="Arial" charset="0"/>
              </a:rPr>
              <a:t>TS-2017-18</a:t>
            </a:r>
            <a:endParaRPr lang="kn-IN" sz="2800" b="1" dirty="0">
              <a:latin typeface="Cambria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fld id="{45A98A84-378E-4952-8BB2-B0D888C70295}" type="slidenum">
              <a:rPr lang="en-US" smtClean="0">
                <a:latin typeface="Tahoma" pitchFamily="34" charset="0"/>
                <a:cs typeface="Tahoma" pitchFamily="34" charset="0"/>
              </a:rPr>
              <a:pPr algn="ctr"/>
              <a:t>4</a:t>
            </a:fld>
            <a:endParaRPr lang="en-US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Rectangle 86"/>
          <p:cNvSpPr>
            <a:spLocks noChangeArrowheads="1"/>
          </p:cNvSpPr>
          <p:nvPr/>
        </p:nvSpPr>
        <p:spPr bwMode="auto">
          <a:xfrm>
            <a:off x="0" y="-84138"/>
            <a:ext cx="26003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416175" algn="l"/>
              </a:tabLst>
            </a:pP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 eaLnBrk="0" hangingPunct="0">
              <a:tabLst>
                <a:tab pos="2416175" algn="l"/>
              </a:tabLst>
            </a:pPr>
            <a:r>
              <a:rPr lang="en-US" sz="1100">
                <a:latin typeface="Nudi 01 e" pitchFamily="2" charset="0"/>
                <a:cs typeface="Times New Roman" pitchFamily="18" charset="0"/>
              </a:rPr>
              <a:t>	</a:t>
            </a:r>
            <a:endParaRPr lang="en-US" sz="800">
              <a:latin typeface="Calibri" pitchFamily="34" charset="0"/>
            </a:endParaRPr>
          </a:p>
          <a:p>
            <a:pPr eaLnBrk="0" hangingPunct="0">
              <a:tabLst>
                <a:tab pos="2416175" algn="l"/>
              </a:tabLst>
            </a:pPr>
            <a:endParaRPr lang="en-US">
              <a:latin typeface="Calibri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7620000" y="842963"/>
            <a:ext cx="1173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ctr"/>
            <a:r>
              <a:rPr lang="en-US" sz="2000" b="1">
                <a:solidFill>
                  <a:srgbClr val="000000"/>
                </a:solidFill>
                <a:latin typeface="Cambria" pitchFamily="18" charset="0"/>
              </a:rPr>
              <a:t>(In MTs)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2800" b="1" dirty="0">
                <a:latin typeface="Cambria" pitchFamily="18" charset="0"/>
                <a:cs typeface="Arial" charset="0"/>
              </a:rPr>
              <a:t>Food </a:t>
            </a:r>
            <a:r>
              <a:rPr lang="en-US" sz="2800" b="1" dirty="0" smtClean="0">
                <a:latin typeface="Cambria" pitchFamily="18" charset="0"/>
                <a:cs typeface="Arial" charset="0"/>
              </a:rPr>
              <a:t>grains</a:t>
            </a:r>
            <a:r>
              <a:rPr lang="en-US" sz="2800" b="1" dirty="0">
                <a:latin typeface="Cambria" pitchFamily="18" charset="0"/>
                <a:cs typeface="Arial" charset="0"/>
              </a:rPr>
              <a:t>: </a:t>
            </a:r>
            <a:r>
              <a:rPr lang="en-US" sz="2800" b="1" dirty="0" smtClean="0">
                <a:latin typeface="Cambria" pitchFamily="18" charset="0"/>
                <a:cs typeface="Arial" charset="0"/>
              </a:rPr>
              <a:t>Utilization- 2017-18</a:t>
            </a:r>
            <a:endParaRPr lang="en-US" sz="2800" b="1" dirty="0">
              <a:latin typeface="Cambria" pitchFamily="18" charset="0"/>
              <a:cs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15583"/>
              </p:ext>
            </p:extLst>
          </p:nvPr>
        </p:nvGraphicFramePr>
        <p:xfrm>
          <a:off x="381000" y="1323975"/>
          <a:ext cx="8458200" cy="5229225"/>
        </p:xfrm>
        <a:graphic>
          <a:graphicData uri="http://schemas.openxmlformats.org/drawingml/2006/table">
            <a:tbl>
              <a:tblPr/>
              <a:tblGrid>
                <a:gridCol w="1799561"/>
                <a:gridCol w="1303355"/>
                <a:gridCol w="1004854"/>
                <a:gridCol w="1217648"/>
                <a:gridCol w="108579"/>
                <a:gridCol w="1215465"/>
                <a:gridCol w="140471"/>
                <a:gridCol w="864382"/>
                <a:gridCol w="803885"/>
              </a:tblGrid>
              <a:tr h="125108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Classes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Annual Allocation for the year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   2017-18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Opening Balance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1/4/2017 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Lifted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Till     31-03-2018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Utilization Till   </a:t>
                      </a:r>
                      <a:r>
                        <a:rPr lang="en-IN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31.03.2018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Balance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% of Utilisation 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 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1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2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3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4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5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6=3+4-5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7</a:t>
                      </a:r>
                    </a:p>
                  </a:txBody>
                  <a:tcPr marL="8478" marR="8478" marT="84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94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RICE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02134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Primary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800" b="0" i="0" u="none" strike="noStrike" dirty="0">
                          <a:effectLst/>
                          <a:latin typeface="Arial"/>
                        </a:rPr>
                        <a:t>60545.06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/>
                          <a:ea typeface="+mn-ea"/>
                          <a:cs typeface="+mn-cs"/>
                          <a:sym typeface="Trebuchet MS"/>
                        </a:rPr>
                        <a:t>871.88</a:t>
                      </a:r>
                      <a:endParaRPr lang="en-US" sz="1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"/>
                          <a:ea typeface="+mn-ea"/>
                          <a:cs typeface="+mn-cs"/>
                          <a:sym typeface="Trebuchet MS"/>
                        </a:rPr>
                        <a:t>58290.22</a:t>
                      </a:r>
                      <a:endParaRPr lang="en-IN" sz="18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"/>
                        <a:ea typeface="+mn-ea"/>
                        <a:cs typeface="+mn-cs"/>
                        <a:sym typeface="Trebuchet MS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58685.05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477.06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99.2%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962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Upper Primary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IN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53996.40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659.19</a:t>
                      </a:r>
                      <a:endParaRPr kumimoji="0" lang="en-IN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51925.09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52217.06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367.21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99.3%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94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114541.46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1531.07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110215.31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110902.11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844.27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99.2%</a:t>
                      </a:r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94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IN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WHEAT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45798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Primary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4406.39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195.72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1089.72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1285.436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0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94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Upper Primary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3983.71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211.30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1005.23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1216.52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0</a:t>
                      </a:r>
                      <a:endParaRPr lang="en-IN" sz="1800" b="0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100%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94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Total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8390.10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407.02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2094.95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2501.956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0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9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Grand Total</a:t>
                      </a: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122931.56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1938.09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b"/>
                      <a:r>
                        <a:rPr lang="en-IN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</a:rPr>
                        <a:t>112310.26</a:t>
                      </a:r>
                      <a:endParaRPr lang="en-IN" sz="18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0" lang="en-I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113404.06</a:t>
                      </a:r>
                      <a:endParaRPr kumimoji="0" lang="en-IN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0" fontAlgn="b"/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844.27</a:t>
                      </a:r>
                      <a:endParaRPr kumimoji="0" lang="en-IN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IN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/>
                      </a:endParaRPr>
                    </a:p>
                  </a:txBody>
                  <a:tcPr marL="8478" marR="8478" marT="84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533402"/>
          <a:ext cx="8153400" cy="5734082"/>
        </p:xfrm>
        <a:graphic>
          <a:graphicData uri="http://schemas.openxmlformats.org/drawingml/2006/table">
            <a:tbl>
              <a:tblPr/>
              <a:tblGrid>
                <a:gridCol w="978106"/>
                <a:gridCol w="687071"/>
                <a:gridCol w="831824"/>
                <a:gridCol w="748642"/>
                <a:gridCol w="665459"/>
                <a:gridCol w="694062"/>
                <a:gridCol w="94317"/>
                <a:gridCol w="590936"/>
                <a:gridCol w="590936"/>
                <a:gridCol w="590936"/>
                <a:gridCol w="590936"/>
                <a:gridCol w="590936"/>
                <a:gridCol w="499239"/>
              </a:tblGrid>
              <a:tr h="235785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Financial Progress </a:t>
                      </a:r>
                      <a:r>
                        <a:rPr lang="en-IN" sz="1600" b="1" i="0" u="none" strike="noStrike" baseline="0" dirty="0" smtClean="0">
                          <a:solidFill>
                            <a:srgbClr val="000000"/>
                          </a:solidFill>
                          <a:latin typeface="Cambria"/>
                        </a:rPr>
                        <a:t> - 2017-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18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7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Component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Budget Provision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Releases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Expenditure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 of expenditure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Central Share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State Share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Central Share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State Share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Central Share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State Share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578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85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Recurring Assistance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262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Cost of Food grains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4064.93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4064.93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568.83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3437.96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3437.96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3438.35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3348.35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83.57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9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Cooking Cost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33560.80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22335.83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55896.70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2463.97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32059.62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21373.08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53432.70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30914.06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20555.51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51469.57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92.08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72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Honorarium to cook-cun-heleper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7798.40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5198.94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12997.30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256.18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7644.69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5096.47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12741.16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7470.32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4980.99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12451.31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95.80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Transportation Assitance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1016.23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1016.23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154.49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847.20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847.20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842.32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842.32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84.09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MME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835.94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835.94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799.10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799.10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834.63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834.63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100.00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89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47276.34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27534.77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74811.11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3479.00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44788.57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26469.55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71258.12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43409.68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25536.50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68946.18</a:t>
                      </a: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5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92.25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68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Non-Recurring </a:t>
                      </a:r>
                      <a:r>
                        <a:rPr lang="en-IN" sz="16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Assistance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582" marR="5582" marT="55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Kitchen Devices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572"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Kitchen-Cum-Stores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8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mbria"/>
                        </a:rPr>
                        <a:t>Subtotal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8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GRAND 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47276.9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27534.7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74811.7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44788.6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26469.6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71258.1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43409.7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25574.6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68984.2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92.25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Cambria"/>
                      </a:endParaRPr>
                    </a:p>
                  </a:txBody>
                  <a:tcPr marL="5582" marR="5582" marT="55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/>
          </p:cNvSpPr>
          <p:nvPr>
            <p:ph type="sldNum" sz="quarter" idx="12"/>
          </p:nvPr>
        </p:nvSpPr>
        <p:spPr>
          <a:xfrm>
            <a:off x="7356594" y="6494780"/>
            <a:ext cx="298212" cy="2692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0" y="-477"/>
            <a:ext cx="2545368" cy="91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tabLst>
                <a:tab pos="2413000" algn="l"/>
              </a:tabLst>
              <a:defRPr>
                <a:latin typeface="+mn-lt"/>
                <a:ea typeface="+mn-ea"/>
                <a:cs typeface="+mn-cs"/>
                <a:sym typeface="Calibri"/>
              </a:defRPr>
            </a:pPr>
            <a:r>
              <a:t/>
            </a:r>
            <a:br/>
            <a:endParaRPr/>
          </a:p>
          <a:p>
            <a:pPr>
              <a:tabLst>
                <a:tab pos="2413000" algn="l"/>
              </a:tabLst>
              <a:defRPr sz="1100">
                <a:latin typeface="Nudi 01 e"/>
                <a:ea typeface="Nudi 01 e"/>
                <a:cs typeface="Nudi 01 e"/>
                <a:sym typeface="Nudi 01 e"/>
              </a:defRPr>
            </a:pPr>
            <a:r>
              <a:t>	</a:t>
            </a:r>
            <a:endParaRPr sz="800"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565" name="Group 565"/>
          <p:cNvGrpSpPr/>
          <p:nvPr/>
        </p:nvGrpSpPr>
        <p:grpSpPr>
          <a:xfrm>
            <a:off x="0" y="635000"/>
            <a:ext cx="9144000" cy="545255"/>
            <a:chOff x="0" y="0"/>
            <a:chExt cx="9144000" cy="545254"/>
          </a:xfrm>
        </p:grpSpPr>
        <p:sp>
          <p:nvSpPr>
            <p:cNvPr id="563" name="Shape 563"/>
            <p:cNvSpPr/>
            <p:nvPr/>
          </p:nvSpPr>
          <p:spPr>
            <a:xfrm>
              <a:off x="0" y="0"/>
              <a:ext cx="9144000" cy="508000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700" b="1">
                  <a:effectLst>
                    <a:outerShdw blurRad="38100" dist="38100" dir="2700000" rotWithShape="0">
                      <a:srgbClr val="FFFFFF"/>
                    </a:outerShdw>
                  </a:effectLst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0" y="37426"/>
              <a:ext cx="9144000" cy="5078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>
                <a:defRPr sz="2700" b="1">
                  <a:effectLst>
                    <a:outerShdw blurRad="38100" dist="38100" dir="2700000" rotWithShape="0">
                      <a:srgbClr val="FFFFFF"/>
                    </a:outerShdw>
                  </a:effectLst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rPr lang="en-US" dirty="0" smtClean="0"/>
                <a:t>    </a:t>
              </a:r>
              <a:r>
                <a:rPr smtClean="0"/>
                <a:t>Ksheera </a:t>
              </a:r>
              <a:r>
                <a:t>Bhagya Yojana</a:t>
              </a:r>
            </a:p>
          </p:txBody>
        </p:sp>
      </p:grpSp>
      <p:sp>
        <p:nvSpPr>
          <p:cNvPr id="566" name="Shape 566"/>
          <p:cNvSpPr/>
          <p:nvPr/>
        </p:nvSpPr>
        <p:spPr>
          <a:xfrm>
            <a:off x="304800" y="1143000"/>
            <a:ext cx="8429625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 pitchFamily="34" charset="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GOK has introduced </a:t>
            </a:r>
            <a:r>
              <a:rPr dirty="0" err="1"/>
              <a:t>Ksheera</a:t>
            </a:r>
            <a:r>
              <a:rPr dirty="0"/>
              <a:t> </a:t>
            </a:r>
            <a:r>
              <a:rPr dirty="0" err="1"/>
              <a:t>Bhagya</a:t>
            </a:r>
            <a:r>
              <a:rPr dirty="0"/>
              <a:t> </a:t>
            </a:r>
            <a:r>
              <a:rPr dirty="0" err="1"/>
              <a:t>Yojana</a:t>
            </a:r>
            <a:r>
              <a:rPr dirty="0"/>
              <a:t>. 150ml of hot Milk provided to all children from Class1 to 10</a:t>
            </a:r>
            <a:r>
              <a:rPr baseline="30000" dirty="0"/>
              <a:t>th </a:t>
            </a:r>
            <a:r>
              <a:rPr dirty="0"/>
              <a:t> in </a:t>
            </a:r>
            <a:r>
              <a:rPr dirty="0" err="1"/>
              <a:t>Govt</a:t>
            </a:r>
            <a:r>
              <a:rPr dirty="0"/>
              <a:t> and Aided Schools </a:t>
            </a:r>
            <a:r>
              <a:rPr lang="en-IN" dirty="0" smtClean="0"/>
              <a:t> for  5 </a:t>
            </a:r>
            <a:r>
              <a:rPr dirty="0" smtClean="0"/>
              <a:t>days</a:t>
            </a:r>
            <a:r>
              <a:rPr lang="en-IN" dirty="0" smtClean="0"/>
              <a:t> in a week.</a:t>
            </a:r>
            <a:r>
              <a:rPr dirty="0" smtClean="0"/>
              <a:t> </a:t>
            </a:r>
            <a:endParaRPr dirty="0"/>
          </a:p>
          <a:p>
            <a:pPr marL="342900" indent="-342900">
              <a:buSzPct val="100000"/>
              <a:buFont typeface="Arial" pitchFamily="34" charset="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t>Karnataka Milk Federation (KMF) supplies milk powder.</a:t>
            </a:r>
            <a:endParaRPr>
              <a:solidFill>
                <a:srgbClr val="FF0000"/>
              </a:solidFill>
            </a:endParaRPr>
          </a:p>
          <a:p>
            <a:pPr marL="342900" indent="-342900">
              <a:buSzPct val="100000"/>
              <a:buFont typeface="Arial" pitchFamily="34" charset="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rPr dirty="0"/>
              <a:t>18 grams of Whole Milk Powder is converted into 150ml </a:t>
            </a:r>
            <a:r>
              <a:rPr dirty="0" smtClean="0"/>
              <a:t>Milk</a:t>
            </a:r>
            <a:r>
              <a:rPr lang="en-US" dirty="0" smtClean="0"/>
              <a:t> at the cost of Rs.5.18 per day per child.</a:t>
            </a:r>
            <a:endParaRPr dirty="0"/>
          </a:p>
        </p:txBody>
      </p:sp>
      <p:grpSp>
        <p:nvGrpSpPr>
          <p:cNvPr id="570" name="Group 570"/>
          <p:cNvGrpSpPr/>
          <p:nvPr/>
        </p:nvGrpSpPr>
        <p:grpSpPr>
          <a:xfrm>
            <a:off x="0" y="0"/>
            <a:ext cx="9144000" cy="657226"/>
            <a:chOff x="0" y="0"/>
            <a:chExt cx="9144000" cy="657225"/>
          </a:xfrm>
        </p:grpSpPr>
        <p:sp>
          <p:nvSpPr>
            <p:cNvPr id="568" name="Shape 568"/>
            <p:cNvSpPr/>
            <p:nvPr/>
          </p:nvSpPr>
          <p:spPr>
            <a:xfrm>
              <a:off x="0" y="0"/>
              <a:ext cx="9144000" cy="6572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 sz="36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0" y="51807"/>
              <a:ext cx="9144000" cy="6054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defRPr sz="3600"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r>
                <a:t>Best Practices</a:t>
              </a:r>
            </a:p>
          </p:txBody>
        </p:sp>
      </p:grp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91000" cy="3047999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114799" cy="3124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492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533400" y="1371600"/>
            <a:ext cx="3534544" cy="471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 algn="just">
              <a:spcBef>
                <a:spcPts val="400"/>
              </a:spcBef>
              <a:buClr>
                <a:schemeClr val="accent4"/>
              </a:buClr>
              <a:buSzPct val="100000"/>
              <a:buFont typeface="Arial" pitchFamily="34" charset="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rPr sz="2100" smtClean="0"/>
              <a:t>Kitchen Gardens are maintained in </a:t>
            </a:r>
            <a:r>
              <a:rPr lang="en-IN" sz="2100" dirty="0" smtClean="0"/>
              <a:t>8923</a:t>
            </a:r>
            <a:r>
              <a:rPr sz="2100" smtClean="0"/>
              <a:t> schools </a:t>
            </a:r>
          </a:p>
          <a:p>
            <a:pPr marL="342900" indent="-342900" algn="just">
              <a:spcBef>
                <a:spcPts val="400"/>
              </a:spcBef>
              <a:buClr>
                <a:schemeClr val="accent4"/>
              </a:buClr>
              <a:buSzPct val="100000"/>
              <a:buFont typeface="Arial" pitchFamily="34" charset="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rPr sz="2100" smtClean="0"/>
              <a:t>The main objective of maintaining kitchen gardens is to grow required vegetables and green leaves</a:t>
            </a:r>
            <a:r>
              <a:rPr lang="en-IN" sz="2100" dirty="0" smtClean="0"/>
              <a:t> for MDM</a:t>
            </a:r>
            <a:r>
              <a:rPr sz="2100" smtClean="0"/>
              <a:t> in schools with the help of children</a:t>
            </a:r>
            <a:r>
              <a:rPr lang="en-IN" sz="2100" dirty="0" smtClean="0"/>
              <a:t>.</a:t>
            </a:r>
            <a:endParaRPr sz="2100" smtClean="0"/>
          </a:p>
          <a:p>
            <a:pPr marL="342900" indent="-342900" algn="just">
              <a:spcBef>
                <a:spcPts val="400"/>
              </a:spcBef>
              <a:buClr>
                <a:schemeClr val="accent4"/>
              </a:buClr>
              <a:buSzPct val="100000"/>
              <a:buFont typeface="Arial" pitchFamily="34" charset="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pPr>
            <a:r>
              <a:rPr sz="2100" smtClean="0"/>
              <a:t>Department </a:t>
            </a:r>
            <a:r>
              <a:rPr sz="2100" dirty="0"/>
              <a:t>of Horticulture is supplying required saplings to schools .</a:t>
            </a:r>
          </a:p>
        </p:txBody>
      </p:sp>
      <p:grpSp>
        <p:nvGrpSpPr>
          <p:cNvPr id="581" name="Group 581"/>
          <p:cNvGrpSpPr/>
          <p:nvPr/>
        </p:nvGrpSpPr>
        <p:grpSpPr>
          <a:xfrm>
            <a:off x="0" y="0"/>
            <a:ext cx="9144000" cy="504826"/>
            <a:chOff x="0" y="0"/>
            <a:chExt cx="9144000" cy="504825"/>
          </a:xfrm>
        </p:grpSpPr>
        <p:sp>
          <p:nvSpPr>
            <p:cNvPr id="579" name="Shape 579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0" y="22091"/>
              <a:ext cx="9144000" cy="48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Best</a:t>
              </a:r>
              <a:r>
                <a:rPr sz="2000"/>
                <a:t> </a:t>
              </a:r>
              <a:r>
                <a:t>Practices                                                    …….Contd</a:t>
              </a:r>
            </a:p>
          </p:txBody>
        </p:sp>
      </p:grpSp>
      <p:grpSp>
        <p:nvGrpSpPr>
          <p:cNvPr id="585" name="Group 585"/>
          <p:cNvGrpSpPr/>
          <p:nvPr/>
        </p:nvGrpSpPr>
        <p:grpSpPr>
          <a:xfrm>
            <a:off x="609600" y="609600"/>
            <a:ext cx="8153400" cy="615159"/>
            <a:chOff x="0" y="0"/>
            <a:chExt cx="9144000" cy="615158"/>
          </a:xfrm>
        </p:grpSpPr>
        <p:sp>
          <p:nvSpPr>
            <p:cNvPr id="583" name="Shape 583"/>
            <p:cNvSpPr/>
            <p:nvPr/>
          </p:nvSpPr>
          <p:spPr>
            <a:xfrm>
              <a:off x="0" y="0"/>
              <a:ext cx="9144000" cy="574675"/>
            </a:xfrm>
            <a:prstGeom prst="rect">
              <a:avLst/>
            </a:prstGeom>
            <a:solidFill>
              <a:srgbClr val="FFFF00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0" y="91941"/>
              <a:ext cx="9144000" cy="523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defRPr sz="2800"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 algn="l"/>
              <a:r>
                <a:rPr lang="en-US" dirty="0" smtClean="0"/>
                <a:t>   </a:t>
              </a:r>
              <a:r>
                <a:rPr smtClean="0"/>
                <a:t>Kitchen </a:t>
              </a:r>
              <a:r>
                <a:t>Garden</a:t>
              </a:r>
            </a:p>
          </p:txBody>
        </p:sp>
      </p:grp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7319"/>
            <a:ext cx="4191000" cy="2313901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1910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214312" y="609600"/>
            <a:ext cx="892968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469900" indent="-469900">
              <a:spcBef>
                <a:spcPts val="600"/>
              </a:spcBef>
              <a:buClr>
                <a:schemeClr val="accent2"/>
              </a:buClr>
              <a:buSzPct val="100000"/>
              <a:buFont typeface="Wingdings"/>
              <a:buChar char="✓"/>
              <a:defRPr sz="2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endParaRPr/>
          </a:p>
        </p:txBody>
      </p:sp>
      <p:grpSp>
        <p:nvGrpSpPr>
          <p:cNvPr id="604" name="Group 604"/>
          <p:cNvGrpSpPr/>
          <p:nvPr/>
        </p:nvGrpSpPr>
        <p:grpSpPr>
          <a:xfrm>
            <a:off x="0" y="0"/>
            <a:ext cx="9144000" cy="504826"/>
            <a:chOff x="0" y="0"/>
            <a:chExt cx="9144000" cy="504825"/>
          </a:xfrm>
        </p:grpSpPr>
        <p:sp>
          <p:nvSpPr>
            <p:cNvPr id="602" name="Shape 602"/>
            <p:cNvSpPr/>
            <p:nvPr/>
          </p:nvSpPr>
          <p:spPr>
            <a:xfrm>
              <a:off x="0" y="0"/>
              <a:ext cx="9144000" cy="504825"/>
            </a:xfrm>
            <a:prstGeom prst="rect">
              <a:avLst/>
            </a:prstGeom>
            <a:solidFill>
              <a:srgbClr val="FFE6D3"/>
            </a:solidFill>
            <a:ln w="952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>
                <a:defRPr sz="2000" b="1">
                  <a:latin typeface="Cambria"/>
                  <a:ea typeface="Cambria"/>
                  <a:cs typeface="Cambria"/>
                  <a:sym typeface="Cambria"/>
                </a:defRPr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0" y="22091"/>
              <a:ext cx="9144000" cy="482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/>
            <a:p>
              <a:pPr>
                <a:defRPr sz="2800" b="1">
                  <a:latin typeface="Cambria"/>
                  <a:ea typeface="Cambria"/>
                  <a:cs typeface="Cambria"/>
                  <a:sym typeface="Cambria"/>
                </a:defRPr>
              </a:pPr>
              <a:r>
                <a:t>Best</a:t>
              </a:r>
              <a:r>
                <a:rPr sz="2000"/>
                <a:t> </a:t>
              </a:r>
              <a:r>
                <a:t>Practices                                                    …….Contd</a:t>
              </a:r>
            </a:p>
          </p:txBody>
        </p:sp>
      </p:grpSp>
      <p:pic>
        <p:nvPicPr>
          <p:cNvPr id="2050" name="Picture 3" descr="DSC0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7" y="1722120"/>
            <a:ext cx="4056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3666"/>
            <a:ext cx="3895725" cy="27432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212493" y="3244334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105400" y="1752600"/>
            <a:ext cx="3505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Apron provided to CCHs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51475" y="4987410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Training to CCHs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609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Cook cum helpers 2017-18</a:t>
            </a:r>
          </a:p>
          <a:p>
            <a:pPr algn="ctr"/>
            <a:r>
              <a:rPr lang="en-IN" sz="2400" b="1" dirty="0" smtClean="0"/>
              <a:t>Approved- 118199                        Working-118130 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001990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/>
          </p:cNvSpPr>
          <p:nvPr>
            <p:ph type="sldNum" sz="quarter" idx="12"/>
          </p:nvPr>
        </p:nvSpPr>
        <p:spPr>
          <a:xfrm>
            <a:off x="7902272" y="6497272"/>
            <a:ext cx="273656" cy="26425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397528" y="2774146"/>
            <a:ext cx="3614939" cy="146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600"/>
              </a:spcBef>
              <a:defRPr sz="28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algn="just"/>
            <a:r>
              <a:rPr dirty="0"/>
              <a:t>   Hand </a:t>
            </a:r>
            <a:r>
              <a:rPr/>
              <a:t>washing </a:t>
            </a:r>
            <a:r>
              <a:rPr smtClean="0"/>
              <a:t>units</a:t>
            </a:r>
            <a:endParaRPr lang="en-US" dirty="0" smtClean="0"/>
          </a:p>
          <a:p>
            <a:pPr algn="just"/>
            <a:r>
              <a:rPr lang="en-IN" dirty="0" smtClean="0"/>
              <a:t>in collaboration with NGO/CSR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333875" cy="2819400"/>
          </a:xfrm>
          <a:prstGeom prst="rect">
            <a:avLst/>
          </a:prstGeom>
          <a:noFill/>
        </p:spPr>
      </p:pic>
      <p:pic>
        <p:nvPicPr>
          <p:cNvPr id="4098" name="Picture 2" descr="Hakkina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124200"/>
            <a:ext cx="438785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3768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0000FF"/>
      </a:hlink>
      <a:folHlink>
        <a:srgbClr val="FF00FF"/>
      </a:folHlink>
    </a:clrScheme>
    <a:fontScheme name="Slipstream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lipstrea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2984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50800" dir="5400000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293E8E"/>
          </a:solidFill>
          <a:prstDash val="solid"/>
          <a:round/>
        </a:ln>
        <a:effectLst>
          <a:outerShdw blurRad="38100" dist="22984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flat">
          <a:solidFill>
            <a:srgbClr val="293E8E"/>
          </a:solidFill>
          <a:prstDash val="solid"/>
          <a:round/>
        </a:ln>
        <a:effectLst>
          <a:outerShdw blurRad="63500" dist="50800" dir="5400000" rotWithShape="0">
            <a:srgbClr val="000000">
              <a:alpha val="2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1467</Words>
  <Application>Microsoft Office PowerPoint</Application>
  <PresentationFormat>On-screen Show (4:3)</PresentationFormat>
  <Paragraphs>598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Fortification of 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SHASHI</dc:creator>
  <cp:lastModifiedBy>JDMDM OFFICE</cp:lastModifiedBy>
  <cp:revision>147</cp:revision>
  <cp:lastPrinted>2018-06-13T11:17:34Z</cp:lastPrinted>
  <dcterms:modified xsi:type="dcterms:W3CDTF">2018-06-13T11:19:09Z</dcterms:modified>
</cp:coreProperties>
</file>